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4200" r:id="rId1"/>
  </p:sldMasterIdLst>
  <p:notesMasterIdLst>
    <p:notesMasterId r:id="rId85"/>
  </p:notesMasterIdLst>
  <p:sldIdLst>
    <p:sldId id="256" r:id="rId2"/>
    <p:sldId id="258" r:id="rId3"/>
    <p:sldId id="259" r:id="rId4"/>
    <p:sldId id="263" r:id="rId5"/>
    <p:sldId id="275" r:id="rId6"/>
    <p:sldId id="262" r:id="rId7"/>
    <p:sldId id="272" r:id="rId8"/>
    <p:sldId id="273" r:id="rId9"/>
    <p:sldId id="276" r:id="rId10"/>
    <p:sldId id="261" r:id="rId11"/>
    <p:sldId id="294" r:id="rId12"/>
    <p:sldId id="295" r:id="rId13"/>
    <p:sldId id="277" r:id="rId14"/>
    <p:sldId id="278" r:id="rId15"/>
    <p:sldId id="297" r:id="rId16"/>
    <p:sldId id="298" r:id="rId17"/>
    <p:sldId id="279" r:id="rId18"/>
    <p:sldId id="282" r:id="rId19"/>
    <p:sldId id="280" r:id="rId20"/>
    <p:sldId id="296" r:id="rId21"/>
    <p:sldId id="270" r:id="rId22"/>
    <p:sldId id="265" r:id="rId23"/>
    <p:sldId id="310" r:id="rId24"/>
    <p:sldId id="311" r:id="rId25"/>
    <p:sldId id="312" r:id="rId26"/>
    <p:sldId id="313" r:id="rId27"/>
    <p:sldId id="314" r:id="rId28"/>
    <p:sldId id="315" r:id="rId29"/>
    <p:sldId id="318" r:id="rId30"/>
    <p:sldId id="317" r:id="rId31"/>
    <p:sldId id="320" r:id="rId32"/>
    <p:sldId id="319" r:id="rId33"/>
    <p:sldId id="321" r:id="rId34"/>
    <p:sldId id="269" r:id="rId35"/>
    <p:sldId id="284" r:id="rId36"/>
    <p:sldId id="285" r:id="rId37"/>
    <p:sldId id="287" r:id="rId38"/>
    <p:sldId id="368" r:id="rId39"/>
    <p:sldId id="378" r:id="rId40"/>
    <p:sldId id="381" r:id="rId41"/>
    <p:sldId id="322" r:id="rId42"/>
    <p:sldId id="323" r:id="rId43"/>
    <p:sldId id="324" r:id="rId44"/>
    <p:sldId id="325" r:id="rId45"/>
    <p:sldId id="326" r:id="rId46"/>
    <p:sldId id="334" r:id="rId47"/>
    <p:sldId id="283" r:id="rId48"/>
    <p:sldId id="335" r:id="rId49"/>
    <p:sldId id="288" r:id="rId50"/>
    <p:sldId id="382" r:id="rId51"/>
    <p:sldId id="289" r:id="rId52"/>
    <p:sldId id="290" r:id="rId53"/>
    <p:sldId id="369" r:id="rId54"/>
    <p:sldId id="370" r:id="rId55"/>
    <p:sldId id="291" r:id="rId56"/>
    <p:sldId id="371" r:id="rId57"/>
    <p:sldId id="372" r:id="rId58"/>
    <p:sldId id="383" r:id="rId59"/>
    <p:sldId id="266" r:id="rId60"/>
    <p:sldId id="355" r:id="rId61"/>
    <p:sldId id="347" r:id="rId62"/>
    <p:sldId id="348" r:id="rId63"/>
    <p:sldId id="356" r:id="rId64"/>
    <p:sldId id="358" r:id="rId65"/>
    <p:sldId id="359" r:id="rId66"/>
    <p:sldId id="357" r:id="rId67"/>
    <p:sldId id="360" r:id="rId68"/>
    <p:sldId id="361" r:id="rId69"/>
    <p:sldId id="362" r:id="rId70"/>
    <p:sldId id="354" r:id="rId71"/>
    <p:sldId id="352" r:id="rId72"/>
    <p:sldId id="363" r:id="rId73"/>
    <p:sldId id="365" r:id="rId74"/>
    <p:sldId id="374" r:id="rId75"/>
    <p:sldId id="375" r:id="rId76"/>
    <p:sldId id="376" r:id="rId77"/>
    <p:sldId id="377" r:id="rId78"/>
    <p:sldId id="329" r:id="rId79"/>
    <p:sldId id="330" r:id="rId80"/>
    <p:sldId id="331" r:id="rId81"/>
    <p:sldId id="380" r:id="rId82"/>
    <p:sldId id="327" r:id="rId83"/>
    <p:sldId id="384" r:id="rId8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93134"/>
    <a:srgbClr val="F2F2F2"/>
    <a:srgbClr val="793C00"/>
    <a:srgbClr val="00B600"/>
    <a:srgbClr val="007900"/>
    <a:srgbClr val="0000F2"/>
    <a:srgbClr val="0000B6"/>
    <a:srgbClr val="000079"/>
    <a:srgbClr val="003C00"/>
    <a:srgbClr val="F2F2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748"/>
    <p:restoredTop sz="83093"/>
  </p:normalViewPr>
  <p:slideViewPr>
    <p:cSldViewPr snapToGrid="0" snapToObjects="1">
      <p:cViewPr>
        <p:scale>
          <a:sx n="90" d="100"/>
          <a:sy n="90" d="100"/>
        </p:scale>
        <p:origin x="1064" y="15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notesMaster" Target="notesMasters/notesMaster1.xml"/><Relationship Id="rId86" Type="http://schemas.openxmlformats.org/officeDocument/2006/relationships/presProps" Target="presProps.xml"/><Relationship Id="rId87" Type="http://schemas.openxmlformats.org/officeDocument/2006/relationships/viewProps" Target="viewProps.xml"/><Relationship Id="rId88" Type="http://schemas.openxmlformats.org/officeDocument/2006/relationships/theme" Target="theme/theme1.xml"/><Relationship Id="rId89" Type="http://schemas.openxmlformats.org/officeDocument/2006/relationships/tableStyles" Target="tableStyles.xml"/></Relationships>
</file>

<file path=ppt/media/image1.tiff>
</file>

<file path=ppt/media/image10.tif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gif>
</file>

<file path=ppt/media/image21.gif>
</file>

<file path=ppt/media/image22.png>
</file>

<file path=ppt/media/image23.png>
</file>

<file path=ppt/media/image24.png>
</file>

<file path=ppt/media/image3.png>
</file>

<file path=ppt/media/image4.png>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813DCB8-6B11-6747-9F97-E35D32090C45}" type="datetimeFigureOut">
              <a:rPr lang="en-US" smtClean="0"/>
              <a:t>10/17/17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D00F598-A22E-7A43-80A6-2BB2A4071D6C}" type="slidenum">
              <a:rPr lang="en-US" smtClean="0"/>
              <a:t>‹#›</a:t>
            </a:fld>
            <a:endParaRPr lang="en-US"/>
          </a:p>
        </p:txBody>
      </p:sp>
    </p:spTree>
    <p:extLst>
      <p:ext uri="{BB962C8B-B14F-4D97-AF65-F5344CB8AC3E}">
        <p14:creationId xmlns:p14="http://schemas.microsoft.com/office/powerpoint/2010/main" val="184739657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1D00F598-A22E-7A43-80A6-2BB2A4071D6C}" type="slidenum">
              <a:rPr lang="en-US" smtClean="0"/>
              <a:t>1</a:t>
            </a:fld>
            <a:endParaRPr lang="en-US"/>
          </a:p>
        </p:txBody>
      </p:sp>
    </p:spTree>
    <p:extLst>
      <p:ext uri="{BB962C8B-B14F-4D97-AF65-F5344CB8AC3E}">
        <p14:creationId xmlns:p14="http://schemas.microsoft.com/office/powerpoint/2010/main" val="51814512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Image: 48x32</a:t>
            </a:r>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41</a:t>
            </a:fld>
            <a:endParaRPr lang="en-US"/>
          </a:p>
        </p:txBody>
      </p:sp>
    </p:spTree>
    <p:extLst>
      <p:ext uri="{BB962C8B-B14F-4D97-AF65-F5344CB8AC3E}">
        <p14:creationId xmlns:p14="http://schemas.microsoft.com/office/powerpoint/2010/main" val="21927661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70 Hz * 320px</a:t>
            </a:r>
            <a:r>
              <a:rPr lang="en-US" baseline="0" dirty="0" smtClean="0"/>
              <a:t> * 200px </a:t>
            </a:r>
            <a:r>
              <a:rPr lang="en-US" baseline="0" dirty="0" smtClean="0">
                <a:sym typeface="Wingdings"/>
              </a:rPr>
              <a:t> ~18 Mbit/s</a:t>
            </a:r>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45</a:t>
            </a:fld>
            <a:endParaRPr lang="en-US"/>
          </a:p>
        </p:txBody>
      </p:sp>
    </p:spTree>
    <p:extLst>
      <p:ext uri="{BB962C8B-B14F-4D97-AF65-F5344CB8AC3E}">
        <p14:creationId xmlns:p14="http://schemas.microsoft.com/office/powerpoint/2010/main" val="200877566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47</a:t>
            </a:fld>
            <a:endParaRPr lang="en-US"/>
          </a:p>
        </p:txBody>
      </p:sp>
    </p:spTree>
    <p:extLst>
      <p:ext uri="{BB962C8B-B14F-4D97-AF65-F5344CB8AC3E}">
        <p14:creationId xmlns:p14="http://schemas.microsoft.com/office/powerpoint/2010/main" val="5140158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Disadvantage</a:t>
            </a:r>
            <a:r>
              <a:rPr lang="en-US" dirty="0" smtClean="0"/>
              <a:t>:</a:t>
            </a:r>
            <a:r>
              <a:rPr lang="en-US" baseline="0" dirty="0" smtClean="0"/>
              <a:t> Not clear which variables belong to which state</a:t>
            </a:r>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54</a:t>
            </a:fld>
            <a:endParaRPr lang="en-US"/>
          </a:p>
        </p:txBody>
      </p:sp>
    </p:spTree>
    <p:extLst>
      <p:ext uri="{BB962C8B-B14F-4D97-AF65-F5344CB8AC3E}">
        <p14:creationId xmlns:p14="http://schemas.microsoft.com/office/powerpoint/2010/main" val="110307908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
        <p:cNvGrpSpPr/>
        <p:nvPr/>
      </p:nvGrpSpPr>
      <p:grpSpPr>
        <a:xfrm>
          <a:off x="0" y="0"/>
          <a:ext cx="0" cy="0"/>
          <a:chOff x="0" y="0"/>
          <a:chExt cx="0" cy="0"/>
        </a:xfrm>
      </p:grpSpPr>
      <p:sp>
        <p:nvSpPr>
          <p:cNvPr id="65" name="Shape 6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66" name="Shape 6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7484219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
        <p:cNvGrpSpPr/>
        <p:nvPr/>
      </p:nvGrpSpPr>
      <p:grpSpPr>
        <a:xfrm>
          <a:off x="0" y="0"/>
          <a:ext cx="0" cy="0"/>
          <a:chOff x="0" y="0"/>
          <a:chExt cx="0" cy="0"/>
        </a:xfrm>
      </p:grpSpPr>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5" name="Shape 8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US" dirty="0" smtClean="0"/>
              <a:t>This is a contrived example, of course, but game</a:t>
            </a:r>
            <a:r>
              <a:rPr lang="en-US" baseline="0" dirty="0" smtClean="0"/>
              <a:t> programmers face real problems like this. </a:t>
            </a:r>
            <a:r>
              <a:rPr lang="en-US" baseline="0" dirty="0" smtClean="0"/>
              <a:t>This usually leads to either overly big </a:t>
            </a:r>
            <a:r>
              <a:rPr lang="en-US" baseline="0" dirty="0" smtClean="0"/>
              <a:t>base </a:t>
            </a:r>
            <a:r>
              <a:rPr lang="en-US" baseline="0" dirty="0" smtClean="0"/>
              <a:t>classes, because everything that’s required in </a:t>
            </a:r>
            <a:r>
              <a:rPr lang="en-US" baseline="0" dirty="0" err="1" smtClean="0"/>
              <a:t>mutliple</a:t>
            </a:r>
            <a:r>
              <a:rPr lang="en-US" baseline="0" dirty="0" smtClean="0"/>
              <a:t> branches of the inheritance tree gets stuffed in there, or </a:t>
            </a:r>
            <a:r>
              <a:rPr lang="en-US" baseline="0" dirty="0" smtClean="0"/>
              <a:t>frequent restructuring of hierarchies </a:t>
            </a:r>
            <a:r>
              <a:rPr lang="en-US" baseline="0" dirty="0" smtClean="0"/>
              <a:t>to accommodate new requirements becomes necessary, increasing the development effort significantly.</a:t>
            </a:r>
            <a:endParaRPr dirty="0"/>
          </a:p>
        </p:txBody>
      </p:sp>
    </p:spTree>
    <p:extLst>
      <p:ext uri="{BB962C8B-B14F-4D97-AF65-F5344CB8AC3E}">
        <p14:creationId xmlns:p14="http://schemas.microsoft.com/office/powerpoint/2010/main" val="103872896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2"/>
        <p:cNvGrpSpPr/>
        <p:nvPr/>
      </p:nvGrpSpPr>
      <p:grpSpPr>
        <a:xfrm>
          <a:off x="0" y="0"/>
          <a:ext cx="0" cy="0"/>
          <a:chOff x="0" y="0"/>
          <a:chExt cx="0" cy="0"/>
        </a:xfrm>
      </p:grpSpPr>
      <p:sp>
        <p:nvSpPr>
          <p:cNvPr id="143" name="Shape 14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4" name="Shape 144"/>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20725783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Shape 136"/>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7" name="Shape 13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7158065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73</a:t>
            </a:fld>
            <a:endParaRPr lang="en-US"/>
          </a:p>
        </p:txBody>
      </p:sp>
    </p:spTree>
    <p:extLst>
      <p:ext uri="{BB962C8B-B14F-4D97-AF65-F5344CB8AC3E}">
        <p14:creationId xmlns:p14="http://schemas.microsoft.com/office/powerpoint/2010/main" val="2236270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Original game’s</a:t>
            </a:r>
            <a:r>
              <a:rPr lang="en-US" baseline="0" dirty="0" smtClean="0"/>
              <a:t> limits: 5*64 particles, 18 effect sprites, 6 player projectiles</a:t>
            </a:r>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19</a:t>
            </a:fld>
            <a:endParaRPr lang="en-US"/>
          </a:p>
        </p:txBody>
      </p:sp>
    </p:spTree>
    <p:extLst>
      <p:ext uri="{BB962C8B-B14F-4D97-AF65-F5344CB8AC3E}">
        <p14:creationId xmlns:p14="http://schemas.microsoft.com/office/powerpoint/2010/main" val="10627980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a:t>
            </a:r>
            <a:r>
              <a:rPr lang="en-US" baseline="0" dirty="0" smtClean="0"/>
              <a:t> play the game in </a:t>
            </a:r>
            <a:r>
              <a:rPr lang="en-US" baseline="0" dirty="0" err="1" smtClean="0"/>
              <a:t>DosBox</a:t>
            </a:r>
            <a:r>
              <a:rPr lang="en-US" baseline="0" dirty="0" smtClean="0"/>
              <a:t>, and </a:t>
            </a:r>
            <a:r>
              <a:rPr lang="en-US" baseline="0" dirty="0" err="1" smtClean="0"/>
              <a:t>DosBox</a:t>
            </a:r>
            <a:r>
              <a:rPr lang="en-US" baseline="0" dirty="0" smtClean="0"/>
              <a:t> has a video capture feature.</a:t>
            </a:r>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24</a:t>
            </a:fld>
            <a:endParaRPr lang="en-US"/>
          </a:p>
        </p:txBody>
      </p:sp>
    </p:spTree>
    <p:extLst>
      <p:ext uri="{BB962C8B-B14F-4D97-AF65-F5344CB8AC3E}">
        <p14:creationId xmlns:p14="http://schemas.microsoft.com/office/powerpoint/2010/main" val="5167819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28</a:t>
            </a:fld>
            <a:endParaRPr lang="en-US"/>
          </a:p>
        </p:txBody>
      </p:sp>
    </p:spTree>
    <p:extLst>
      <p:ext uri="{BB962C8B-B14F-4D97-AF65-F5344CB8AC3E}">
        <p14:creationId xmlns:p14="http://schemas.microsoft.com/office/powerpoint/2010/main" val="107311817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To explain: </a:t>
            </a:r>
          </a:p>
          <a:p>
            <a:r>
              <a:rPr lang="en-US" dirty="0" smtClean="0"/>
              <a:t>Named </a:t>
            </a:r>
            <a:r>
              <a:rPr lang="en-US" dirty="0" err="1" smtClean="0"/>
              <a:t>struct</a:t>
            </a:r>
            <a:r>
              <a:rPr lang="en-US" dirty="0" smtClean="0"/>
              <a:t> members</a:t>
            </a:r>
          </a:p>
          <a:p>
            <a:r>
              <a:rPr lang="en-US" dirty="0" smtClean="0"/>
              <a:t>Named</a:t>
            </a:r>
            <a:r>
              <a:rPr lang="en-US" baseline="0" dirty="0" smtClean="0"/>
              <a:t> constant</a:t>
            </a:r>
          </a:p>
          <a:p>
            <a:r>
              <a:rPr lang="en-US" baseline="0" dirty="0" smtClean="0"/>
              <a:t>Named function</a:t>
            </a:r>
          </a:p>
          <a:p>
            <a:endParaRPr lang="en-US" baseline="0" dirty="0" smtClean="0"/>
          </a:p>
          <a:p>
            <a:r>
              <a:rPr lang="en-US" baseline="0" dirty="0" smtClean="0"/>
              <a:t>Then, if I were to double click the function, it would take me to the graph view for that function.</a:t>
            </a:r>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29</a:t>
            </a:fld>
            <a:endParaRPr lang="en-US"/>
          </a:p>
        </p:txBody>
      </p:sp>
    </p:spTree>
    <p:extLst>
      <p:ext uri="{BB962C8B-B14F-4D97-AF65-F5344CB8AC3E}">
        <p14:creationId xmlns:p14="http://schemas.microsoft.com/office/powerpoint/2010/main" val="11878012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32</a:t>
            </a:fld>
            <a:endParaRPr lang="en-US"/>
          </a:p>
        </p:txBody>
      </p:sp>
    </p:spTree>
    <p:extLst>
      <p:ext uri="{BB962C8B-B14F-4D97-AF65-F5344CB8AC3E}">
        <p14:creationId xmlns:p14="http://schemas.microsoft.com/office/powerpoint/2010/main" val="18902691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SDL is</a:t>
            </a:r>
            <a:r>
              <a:rPr lang="en-US" baseline="0" dirty="0" smtClean="0"/>
              <a:t> a</a:t>
            </a:r>
            <a:r>
              <a:rPr lang="en-US" dirty="0" smtClean="0"/>
              <a:t> classic C library</a:t>
            </a:r>
            <a:r>
              <a:rPr lang="en-US" baseline="0" dirty="0" smtClean="0"/>
              <a:t> </a:t>
            </a:r>
            <a:r>
              <a:rPr lang="mr-IN" baseline="0" dirty="0" smtClean="0"/>
              <a:t>–</a:t>
            </a:r>
            <a:r>
              <a:rPr lang="en-US" baseline="0" dirty="0" smtClean="0"/>
              <a:t> it p</a:t>
            </a:r>
            <a:r>
              <a:rPr lang="en-US" dirty="0" smtClean="0"/>
              <a:t>rovides factory functions and </a:t>
            </a:r>
            <a:r>
              <a:rPr lang="en-US" dirty="0" err="1" smtClean="0"/>
              <a:t>deleter</a:t>
            </a:r>
            <a:r>
              <a:rPr lang="en-US" dirty="0" smtClean="0"/>
              <a:t> functions for all types</a:t>
            </a:r>
          </a:p>
          <a:p>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35</a:t>
            </a:fld>
            <a:endParaRPr lang="en-US"/>
          </a:p>
        </p:txBody>
      </p:sp>
    </p:spTree>
    <p:extLst>
      <p:ext uri="{BB962C8B-B14F-4D97-AF65-F5344CB8AC3E}">
        <p14:creationId xmlns:p14="http://schemas.microsoft.com/office/powerpoint/2010/main" val="170895819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Can’t use </a:t>
            </a:r>
            <a:r>
              <a:rPr lang="en-US" dirty="0" err="1" smtClean="0"/>
              <a:t>make_unique</a:t>
            </a:r>
            <a:r>
              <a:rPr lang="en-US" dirty="0" smtClean="0"/>
              <a:t> here</a:t>
            </a:r>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36</a:t>
            </a:fld>
            <a:endParaRPr lang="en-US"/>
          </a:p>
        </p:txBody>
      </p:sp>
    </p:spTree>
    <p:extLst>
      <p:ext uri="{BB962C8B-B14F-4D97-AF65-F5344CB8AC3E}">
        <p14:creationId xmlns:p14="http://schemas.microsoft.com/office/powerpoint/2010/main" val="16943695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a:t>
            </a:r>
            <a:r>
              <a:rPr lang="en-US" baseline="0" dirty="0" smtClean="0"/>
              <a:t> C++ 17, this will be even easier thanks to </a:t>
            </a:r>
            <a:r>
              <a:rPr lang="en-US" baseline="0" dirty="0" err="1" smtClean="0"/>
              <a:t>constexpr</a:t>
            </a:r>
            <a:r>
              <a:rPr lang="en-US" baseline="0" dirty="0" smtClean="0"/>
              <a:t> if</a:t>
            </a:r>
            <a:endParaRPr lang="en-US" dirty="0"/>
          </a:p>
        </p:txBody>
      </p:sp>
      <p:sp>
        <p:nvSpPr>
          <p:cNvPr id="4" name="Slide Number Placeholder 3"/>
          <p:cNvSpPr>
            <a:spLocks noGrp="1"/>
          </p:cNvSpPr>
          <p:nvPr>
            <p:ph type="sldNum" sz="quarter" idx="10"/>
          </p:nvPr>
        </p:nvSpPr>
        <p:spPr/>
        <p:txBody>
          <a:bodyPr/>
          <a:lstStyle/>
          <a:p>
            <a:fld id="{1D00F598-A22E-7A43-80A6-2BB2A4071D6C}" type="slidenum">
              <a:rPr lang="en-US" smtClean="0"/>
              <a:t>37</a:t>
            </a:fld>
            <a:endParaRPr lang="en-US"/>
          </a:p>
        </p:txBody>
      </p:sp>
    </p:spTree>
    <p:extLst>
      <p:ext uri="{BB962C8B-B14F-4D97-AF65-F5344CB8AC3E}">
        <p14:creationId xmlns:p14="http://schemas.microsoft.com/office/powerpoint/2010/main" val="18991793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89ABBB5B-1D8F-7946-9D3E-0FF702EAD626}" type="datetime1">
              <a:rPr lang="de-DE" smtClean="0"/>
              <a:t>17.10.17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mod="1">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58869781-3D95-4D42-9444-CC52C94DB9A1}" type="datetime1">
              <a:rPr lang="de-DE" smtClean="0"/>
              <a:t>17.10.17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EAF56D5-4F24-184E-BECB-9DA5ADE93389}" type="datetime1">
              <a:rPr lang="de-DE" smtClean="0"/>
              <a:t>17.10.17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mod="1">
    <p:ext uri="{DCECCB84-F9BA-43D5-87BE-67443E8EF086}">
      <p15:sldGuideLst xmlns:p15="http://schemas.microsoft.com/office/powerpoint/2012/main"/>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4"/>
        <p:cNvGrpSpPr/>
        <p:nvPr/>
      </p:nvGrpSpPr>
      <p:grpSpPr>
        <a:xfrm>
          <a:off x="0" y="0"/>
          <a:ext cx="0" cy="0"/>
          <a:chOff x="0" y="0"/>
          <a:chExt cx="0" cy="0"/>
        </a:xfrm>
      </p:grpSpPr>
      <p:sp>
        <p:nvSpPr>
          <p:cNvPr id="25" name="Shape 25"/>
          <p:cNvSpPr txBox="1">
            <a:spLocks noGrp="1"/>
          </p:cNvSpPr>
          <p:nvPr>
            <p:ph type="title"/>
          </p:nvPr>
        </p:nvSpPr>
        <p:spPr>
          <a:xfrm>
            <a:off x="415600" y="593367"/>
            <a:ext cx="11360800" cy="763600"/>
          </a:xfrm>
          <a:prstGeom prst="rect">
            <a:avLst/>
          </a:prstGeom>
        </p:spPr>
        <p:txBody>
          <a:bodyPr lIns="91425" tIns="91425" rIns="91425" bIns="91425" anchor="t" anchorCtr="0"/>
          <a:lstStyle>
            <a:lvl1pPr lvl="0">
              <a:spcBef>
                <a:spcPts val="0"/>
              </a:spcBef>
              <a:buFont typeface="Arial"/>
              <a:defRPr>
                <a:latin typeface="Arial"/>
                <a:ea typeface="Arial"/>
                <a:cs typeface="Arial"/>
                <a:sym typeface="Arial"/>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6" name="Shape 26"/>
          <p:cNvSpPr txBox="1">
            <a:spLocks noGrp="1"/>
          </p:cNvSpPr>
          <p:nvPr>
            <p:ph type="body" idx="1"/>
          </p:nvPr>
        </p:nvSpPr>
        <p:spPr>
          <a:xfrm>
            <a:off x="415600" y="1536633"/>
            <a:ext cx="11360800" cy="4555200"/>
          </a:xfrm>
          <a:prstGeom prst="rect">
            <a:avLst/>
          </a:prstGeom>
        </p:spPr>
        <p:txBody>
          <a:bodyPr lIns="91425" tIns="91425" rIns="91425" bIns="91425" anchor="t" anchorCtr="0"/>
          <a:lstStyle>
            <a:lvl1pPr lvl="0">
              <a:spcBef>
                <a:spcPts val="0"/>
              </a:spcBef>
              <a:buFont typeface="Arial"/>
              <a:buChar char="❏"/>
              <a:defRPr>
                <a:latin typeface="Arial"/>
                <a:ea typeface="Arial"/>
                <a:cs typeface="Arial"/>
                <a:sym typeface="Arial"/>
              </a:defRPr>
            </a:lvl1pPr>
            <a:lvl2pPr lvl="1">
              <a:spcBef>
                <a:spcPts val="0"/>
              </a:spcBef>
              <a:buFont typeface="Arial"/>
              <a:buChar char="❏"/>
              <a:defRPr>
                <a:latin typeface="Arial"/>
                <a:ea typeface="Arial"/>
                <a:cs typeface="Arial"/>
                <a:sym typeface="Arial"/>
              </a:defRPr>
            </a:lvl2pPr>
            <a:lvl3pPr lvl="2">
              <a:spcBef>
                <a:spcPts val="0"/>
              </a:spcBef>
              <a:buFont typeface="Arial"/>
              <a:buChar char="❏"/>
              <a:defRPr>
                <a:latin typeface="Arial"/>
                <a:ea typeface="Arial"/>
                <a:cs typeface="Arial"/>
                <a:sym typeface="Arial"/>
              </a:defRPr>
            </a:lvl3pPr>
            <a:lvl4pPr lvl="3">
              <a:spcBef>
                <a:spcPts val="0"/>
              </a:spcBef>
              <a:buFont typeface="Arial"/>
              <a:buChar char="❏"/>
              <a:defRPr>
                <a:latin typeface="Arial"/>
                <a:ea typeface="Arial"/>
                <a:cs typeface="Arial"/>
                <a:sym typeface="Arial"/>
              </a:defRPr>
            </a:lvl4pPr>
            <a:lvl5pPr lvl="4">
              <a:spcBef>
                <a:spcPts val="0"/>
              </a:spcBef>
              <a:buFont typeface="Arial"/>
              <a:buChar char="❏"/>
              <a:defRPr>
                <a:latin typeface="Arial"/>
                <a:ea typeface="Arial"/>
                <a:cs typeface="Arial"/>
                <a:sym typeface="Arial"/>
              </a:defRPr>
            </a:lvl5pPr>
            <a:lvl6pPr lvl="5">
              <a:spcBef>
                <a:spcPts val="0"/>
              </a:spcBef>
              <a:buFont typeface="Arial"/>
              <a:buChar char="❏"/>
              <a:defRPr>
                <a:latin typeface="Arial"/>
                <a:ea typeface="Arial"/>
                <a:cs typeface="Arial"/>
                <a:sym typeface="Arial"/>
              </a:defRPr>
            </a:lvl6pPr>
            <a:lvl7pPr lvl="6">
              <a:spcBef>
                <a:spcPts val="0"/>
              </a:spcBef>
              <a:buFont typeface="Arial"/>
              <a:buChar char="❏"/>
              <a:defRPr>
                <a:latin typeface="Arial"/>
                <a:ea typeface="Arial"/>
                <a:cs typeface="Arial"/>
                <a:sym typeface="Arial"/>
              </a:defRPr>
            </a:lvl7pPr>
            <a:lvl8pPr lvl="7">
              <a:spcBef>
                <a:spcPts val="0"/>
              </a:spcBef>
              <a:buFont typeface="Arial"/>
              <a:buChar char="❏"/>
              <a:defRPr>
                <a:latin typeface="Arial"/>
                <a:ea typeface="Arial"/>
                <a:cs typeface="Arial"/>
                <a:sym typeface="Arial"/>
              </a:defRPr>
            </a:lvl8pPr>
            <a:lvl9pPr lvl="8">
              <a:spcBef>
                <a:spcPts val="0"/>
              </a:spcBef>
              <a:buFont typeface="Arial"/>
              <a:buChar char="❏"/>
              <a:defRPr>
                <a:latin typeface="Arial"/>
                <a:ea typeface="Arial"/>
                <a:cs typeface="Arial"/>
                <a:sym typeface="Arial"/>
              </a:defRPr>
            </a:lvl9pPr>
          </a:lstStyle>
          <a:p>
            <a:endParaRPr/>
          </a:p>
        </p:txBody>
      </p:sp>
      <p:sp>
        <p:nvSpPr>
          <p:cNvPr id="27" name="Shape 27"/>
          <p:cNvSpPr txBox="1">
            <a:spLocks noGrp="1"/>
          </p:cNvSpPr>
          <p:nvPr>
            <p:ph type="sldNum" idx="12"/>
          </p:nvPr>
        </p:nvSpPr>
        <p:spPr>
          <a:xfrm>
            <a:off x="11320333" y="6241345"/>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1073722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secHead">
  <p:cSld name="1_Section header">
    <p:spTree>
      <p:nvGrpSpPr>
        <p:cNvPr id="1" name="Shape 17"/>
        <p:cNvGrpSpPr/>
        <p:nvPr/>
      </p:nvGrpSpPr>
      <p:grpSpPr>
        <a:xfrm>
          <a:off x="0" y="0"/>
          <a:ext cx="0" cy="0"/>
          <a:chOff x="0" y="0"/>
          <a:chExt cx="0" cy="0"/>
        </a:xfrm>
      </p:grpSpPr>
      <p:sp>
        <p:nvSpPr>
          <p:cNvPr id="18" name="Shape 18"/>
          <p:cNvSpPr txBox="1">
            <a:spLocks noGrp="1"/>
          </p:cNvSpPr>
          <p:nvPr>
            <p:ph type="title"/>
          </p:nvPr>
        </p:nvSpPr>
        <p:spPr>
          <a:xfrm>
            <a:off x="895000" y="2855000"/>
            <a:ext cx="10469600" cy="1148000"/>
          </a:xfrm>
          <a:prstGeom prst="rect">
            <a:avLst/>
          </a:prstGeom>
        </p:spPr>
        <p:txBody>
          <a:bodyPr lIns="91425" tIns="91425" rIns="91425" bIns="91425" anchor="ctr" anchorCtr="0"/>
          <a:lstStyle>
            <a:lvl1pPr lvl="0" algn="ctr">
              <a:spcBef>
                <a:spcPts val="0"/>
              </a:spcBef>
              <a:buSzPct val="100000"/>
              <a:buFont typeface="Arial"/>
              <a:defRPr sz="6400">
                <a:latin typeface="Arial"/>
                <a:ea typeface="Arial"/>
                <a:cs typeface="Arial"/>
                <a:sym typeface="Arial"/>
              </a:defRPr>
            </a:lvl1pPr>
            <a:lvl2pPr lvl="1" algn="ctr">
              <a:spcBef>
                <a:spcPts val="0"/>
              </a:spcBef>
              <a:buSzPct val="100000"/>
              <a:defRPr sz="4800"/>
            </a:lvl2pPr>
            <a:lvl3pPr lvl="2" algn="ctr">
              <a:spcBef>
                <a:spcPts val="0"/>
              </a:spcBef>
              <a:buSzPct val="100000"/>
              <a:defRPr sz="4800"/>
            </a:lvl3pPr>
            <a:lvl4pPr lvl="3" algn="ctr">
              <a:spcBef>
                <a:spcPts val="0"/>
              </a:spcBef>
              <a:buSzPct val="100000"/>
              <a:defRPr sz="4800"/>
            </a:lvl4pPr>
            <a:lvl5pPr lvl="4" algn="ctr">
              <a:spcBef>
                <a:spcPts val="0"/>
              </a:spcBef>
              <a:buSzPct val="100000"/>
              <a:defRPr sz="4800"/>
            </a:lvl5pPr>
            <a:lvl6pPr lvl="5" algn="ctr">
              <a:spcBef>
                <a:spcPts val="0"/>
              </a:spcBef>
              <a:buSzPct val="100000"/>
              <a:defRPr sz="4800"/>
            </a:lvl6pPr>
            <a:lvl7pPr lvl="6" algn="ctr">
              <a:spcBef>
                <a:spcPts val="0"/>
              </a:spcBef>
              <a:buSzPct val="100000"/>
              <a:defRPr sz="4800"/>
            </a:lvl7pPr>
            <a:lvl8pPr lvl="7" algn="ctr">
              <a:spcBef>
                <a:spcPts val="0"/>
              </a:spcBef>
              <a:buSzPct val="100000"/>
              <a:defRPr sz="4800"/>
            </a:lvl8pPr>
            <a:lvl9pPr lvl="8" algn="ctr">
              <a:spcBef>
                <a:spcPts val="0"/>
              </a:spcBef>
              <a:buSzPct val="100000"/>
              <a:defRPr sz="4800"/>
            </a:lvl9pPr>
          </a:lstStyle>
          <a:p>
            <a:endParaRPr/>
          </a:p>
        </p:txBody>
      </p:sp>
      <p:sp>
        <p:nvSpPr>
          <p:cNvPr id="19" name="Shape 19"/>
          <p:cNvSpPr txBox="1">
            <a:spLocks noGrp="1"/>
          </p:cNvSpPr>
          <p:nvPr>
            <p:ph type="sldNum" idx="12"/>
          </p:nvPr>
        </p:nvSpPr>
        <p:spPr>
          <a:xfrm>
            <a:off x="11320333" y="6241345"/>
            <a:ext cx="731600" cy="524800"/>
          </a:xfrm>
          <a:prstGeom prst="rect">
            <a:avLst/>
          </a:prstGeom>
        </p:spPr>
        <p:txBody>
          <a:bodyPr lIns="91425" tIns="91425" rIns="91425" bIns="91425" anchor="ctr" anchorCtr="0">
            <a:noAutofit/>
          </a:bodyPr>
          <a:lstStyle/>
          <a:p>
            <a:fld id="{00000000-1234-1234-1234-123412341234}" type="slidenum">
              <a:rPr lang="en" smtClean="0"/>
              <a:pPr/>
              <a:t>‹#›</a:t>
            </a:fld>
            <a:endParaRPr lang="en"/>
          </a:p>
        </p:txBody>
      </p:sp>
    </p:spTree>
    <p:extLst>
      <p:ext uri="{BB962C8B-B14F-4D97-AF65-F5344CB8AC3E}">
        <p14:creationId xmlns:p14="http://schemas.microsoft.com/office/powerpoint/2010/main" val="17085851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6D8D5EDC-E846-FF4A-89AB-7FD522F16BCB}" type="datetime1">
              <a:rPr lang="de-DE" smtClean="0"/>
              <a:t>17.10.17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B477943-FA65-B041-B159-F7EE72D838D7}" type="datetime1">
              <a:rPr lang="de-DE" smtClean="0"/>
              <a:t>17.10.17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mod="1">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E5D363F-8B50-FE48-ADC1-713086979409}" type="datetime1">
              <a:rPr lang="de-DE" smtClean="0"/>
              <a:t>17.10.17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A687EFD5-1048-764C-83FD-E0E6DA44F555}" type="datetime1">
              <a:rPr lang="de-DE" smtClean="0"/>
              <a:t>17.10.17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3BEF0AA0-ED25-2A49-A171-D7F4361E006B}" type="datetime1">
              <a:rPr lang="de-DE" smtClean="0"/>
              <a:t>17.10.17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9FE97CF3-9D43-A64B-9D52-858DCC46F123}" type="datetime1">
              <a:rPr lang="de-DE" smtClean="0"/>
              <a:t>17.10.17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mod="1">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EFA147-605B-2748-9EC8-49F6EA22406C}" type="datetime1">
              <a:rPr lang="de-DE" smtClean="0"/>
              <a:t>17.10.17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extLst mod="1">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6EB8D5E-B443-5942-B224-C6C07A105F34}" type="datetime1">
              <a:rPr lang="de-DE" smtClean="0"/>
              <a:t>17.10.17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7474F"/>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B73F91-EE71-F74F-B467-518865674254}" type="datetime1">
              <a:rPr lang="de-DE" smtClean="0"/>
              <a:t>17.10.17</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95913370"/>
      </p:ext>
    </p:extLst>
  </p:cSld>
  <p:clrMap bg1="dk1" tx1="lt1" bg2="dk2" tx2="lt2" accent1="accent1" accent2="accent2" accent3="accent3" accent4="accent4" accent5="accent5" accent6="accent6" hlink="hlink" folHlink="folHlink"/>
  <p:sldLayoutIdLst>
    <p:sldLayoutId id="2147484201" r:id="rId1"/>
    <p:sldLayoutId id="2147484202" r:id="rId2"/>
    <p:sldLayoutId id="2147484203" r:id="rId3"/>
    <p:sldLayoutId id="2147484204" r:id="rId4"/>
    <p:sldLayoutId id="2147484205" r:id="rId5"/>
    <p:sldLayoutId id="2147484206" r:id="rId6"/>
    <p:sldLayoutId id="2147484207" r:id="rId7"/>
    <p:sldLayoutId id="2147484208" r:id="rId8"/>
    <p:sldLayoutId id="2147484209" r:id="rId9"/>
    <p:sldLayoutId id="2147484210" r:id="rId10"/>
    <p:sldLayoutId id="2147484211" r:id="rId11"/>
    <p:sldLayoutId id="2147484212" r:id="rId12"/>
    <p:sldLayoutId id="2147484213"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avidgow.net/keen/omnispeak.html" TargetMode="External"/><Relationship Id="rId3" Type="http://schemas.openxmlformats.org/officeDocument/2006/relationships/hyperlink" Target="http://clonekeenplus.sourceforge.net/"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alecthomas/entityx" TargetMode="External"/><Relationship Id="rId4" Type="http://schemas.openxmlformats.org/officeDocument/2006/relationships/hyperlink" Target="https://www.dosbox.com/" TargetMode="External"/><Relationship Id="rId1" Type="http://schemas.openxmlformats.org/officeDocument/2006/relationships/slideLayout" Target="../slideLayouts/slideLayout2.xml"/><Relationship Id="rId2" Type="http://schemas.openxmlformats.org/officeDocument/2006/relationships/hyperlink" Target="http://www.libsdl.org/"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tiff"/><Relationship Id="rId4" Type="http://schemas.openxmlformats.org/officeDocument/2006/relationships/image" Target="../media/image10.tiff"/><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4" Type="http://schemas.openxmlformats.org/officeDocument/2006/relationships/image" Target="../media/image13.png"/><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www.hexrays.com/products/ida/support/download_freeware.shtml" TargetMode="External"/></Relationships>
</file>

<file path=ppt/slides/_rels/slide28.xml.rels><?xml version="1.0" encoding="UTF-8" standalone="yes"?>
<Relationships xmlns="http://schemas.openxmlformats.org/package/2006/relationships"><Relationship Id="rId3" Type="http://schemas.openxmlformats.org/officeDocument/2006/relationships/image" Target="../media/image15.png"/><Relationship Id="rId4" Type="http://schemas.openxmlformats.org/officeDocument/2006/relationships/image" Target="../media/image16.png"/><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tiff"/></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6.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18.png"/><Relationship Id="rId4" Type="http://schemas.openxmlformats.org/officeDocument/2006/relationships/image" Target="../media/image19.png"/><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21.gif"/><Relationship Id="rId4" Type="http://schemas.openxmlformats.org/officeDocument/2006/relationships/image" Target="../media/image22.png"/><Relationship Id="rId5" Type="http://schemas.openxmlformats.org/officeDocument/2006/relationships/image" Target="../media/image23.png"/><Relationship Id="rId1" Type="http://schemas.openxmlformats.org/officeDocument/2006/relationships/slideLayout" Target="../slideLayouts/slideLayout2.xml"/><Relationship Id="rId2" Type="http://schemas.openxmlformats.org/officeDocument/2006/relationships/image" Target="../media/image20.gif"/></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hyperlink" Target="https://www.youtube.com/watch?v=3wm5QzdddYc" TargetMode="External"/><Relationship Id="rId4" Type="http://schemas.openxmlformats.org/officeDocument/2006/relationships/hyperlink" Target="http://www.open-std.org/jtc1/sc22/wg21/docs/papers/2016/p0095r1.html" TargetMode="External"/><Relationship Id="rId5" Type="http://schemas.openxmlformats.org/officeDocument/2006/relationships/hyperlink" Target="https://bitbashing.io/std-visit.html" TargetMode="External"/><Relationship Id="rId1" Type="http://schemas.openxmlformats.org/officeDocument/2006/relationships/slideLayout" Target="../slideLayouts/slideLayout2.xml"/><Relationship Id="rId2" Type="http://schemas.openxmlformats.org/officeDocument/2006/relationships/hyperlink" Target="https://github.com/Ableton/atria"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tiff"/></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4.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5.xml"/><Relationship Id="rId3" Type="http://schemas.openxmlformats.org/officeDocument/2006/relationships/image" Target="../media/image24.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tiff"/></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3" Type="http://schemas.openxmlformats.org/officeDocument/2006/relationships/hyperlink" Target="https://github.com/alecthomas/entityx" TargetMode="External"/><Relationship Id="rId4" Type="http://schemas.openxmlformats.org/officeDocument/2006/relationships/hyperlink" Target="https://github.com/SuperV1234/ecst" TargetMode="External"/><Relationship Id="rId5" Type="http://schemas.openxmlformats.org/officeDocument/2006/relationships/hyperlink" Target="https://github.com/skypjack/entt" TargetMode="External"/><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tiff"/></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en.wikipedia.org/wiki/Intel_8253" TargetMode="Externa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hyperlink" Target="https://github.com/lethal-guitar/RigelEngine"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7200" dirty="0" smtClean="0"/>
              <a:t>Rigel Engine</a:t>
            </a:r>
            <a:endParaRPr lang="en-US" sz="7200" dirty="0"/>
          </a:p>
        </p:txBody>
      </p:sp>
      <p:sp>
        <p:nvSpPr>
          <p:cNvPr id="3" name="Subtitle 2"/>
          <p:cNvSpPr>
            <a:spLocks noGrp="1"/>
          </p:cNvSpPr>
          <p:nvPr>
            <p:ph type="subTitle" idx="1"/>
          </p:nvPr>
        </p:nvSpPr>
        <p:spPr/>
        <p:txBody>
          <a:bodyPr>
            <a:normAutofit/>
          </a:bodyPr>
          <a:lstStyle/>
          <a:p>
            <a:r>
              <a:rPr lang="en-US" sz="3200" dirty="0" err="1" smtClean="0"/>
              <a:t>Reimplementing</a:t>
            </a:r>
            <a:r>
              <a:rPr lang="en-US" sz="3200" dirty="0"/>
              <a:t> </a:t>
            </a:r>
            <a:r>
              <a:rPr lang="en-US" sz="3200" dirty="0" smtClean="0"/>
              <a:t>an old DOS game</a:t>
            </a:r>
            <a:r>
              <a:rPr lang="en-US" sz="3200" dirty="0"/>
              <a:t> </a:t>
            </a:r>
            <a:r>
              <a:rPr lang="en-US" sz="3200" dirty="0" smtClean="0"/>
              <a:t>in modern C++</a:t>
            </a:r>
            <a:endParaRPr lang="en-US" sz="3200" dirty="0"/>
          </a:p>
        </p:txBody>
      </p:sp>
    </p:spTree>
    <p:extLst>
      <p:ext uri="{BB962C8B-B14F-4D97-AF65-F5344CB8AC3E}">
        <p14:creationId xmlns:p14="http://schemas.microsoft.com/office/powerpoint/2010/main" val="44110493"/>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project: Rigel Engine</a:t>
            </a:r>
            <a:endParaRPr lang="en-US" dirty="0"/>
          </a:p>
        </p:txBody>
      </p:sp>
    </p:spTree>
    <p:extLst>
      <p:ext uri="{BB962C8B-B14F-4D97-AF65-F5344CB8AC3E}">
        <p14:creationId xmlns:p14="http://schemas.microsoft.com/office/powerpoint/2010/main" val="211158329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Rigel Engine?</a:t>
            </a:r>
            <a:endParaRPr lang="en-US" dirty="0"/>
          </a:p>
        </p:txBody>
      </p:sp>
      <p:sp>
        <p:nvSpPr>
          <p:cNvPr id="3" name="Content Placeholder 2"/>
          <p:cNvSpPr>
            <a:spLocks noGrp="1"/>
          </p:cNvSpPr>
          <p:nvPr>
            <p:ph idx="1"/>
          </p:nvPr>
        </p:nvSpPr>
        <p:spPr/>
        <p:txBody>
          <a:bodyPr/>
          <a:lstStyle/>
          <a:p>
            <a:pPr>
              <a:lnSpc>
                <a:spcPct val="100000"/>
              </a:lnSpc>
              <a:spcBef>
                <a:spcPts val="150"/>
              </a:spcBef>
            </a:pPr>
            <a:r>
              <a:rPr lang="en-US" dirty="0" smtClean="0"/>
              <a:t>2D game engine based on OpenGL and Entity-Component-Systems</a:t>
            </a:r>
          </a:p>
          <a:p>
            <a:pPr>
              <a:lnSpc>
                <a:spcPct val="100000"/>
              </a:lnSpc>
              <a:spcBef>
                <a:spcPts val="150"/>
              </a:spcBef>
            </a:pPr>
            <a:r>
              <a:rPr lang="en-US" dirty="0" smtClean="0"/>
              <a:t>Code to read assets (data) from original game’s files</a:t>
            </a:r>
          </a:p>
          <a:p>
            <a:pPr lvl="1">
              <a:lnSpc>
                <a:spcPct val="100000"/>
              </a:lnSpc>
              <a:spcBef>
                <a:spcPts val="150"/>
              </a:spcBef>
            </a:pPr>
            <a:r>
              <a:rPr lang="en-US" dirty="0" smtClean="0"/>
              <a:t>Graphics, sounds, music</a:t>
            </a:r>
          </a:p>
          <a:p>
            <a:pPr lvl="1">
              <a:lnSpc>
                <a:spcPct val="100000"/>
              </a:lnSpc>
              <a:spcBef>
                <a:spcPts val="150"/>
              </a:spcBef>
            </a:pPr>
            <a:r>
              <a:rPr lang="en-US" dirty="0" smtClean="0"/>
              <a:t>Maps/level data</a:t>
            </a:r>
          </a:p>
          <a:p>
            <a:pPr>
              <a:lnSpc>
                <a:spcPct val="100000"/>
              </a:lnSpc>
              <a:spcBef>
                <a:spcPts val="150"/>
              </a:spcBef>
            </a:pPr>
            <a:r>
              <a:rPr lang="en-US" dirty="0" smtClean="0"/>
              <a:t>Implementation of original game logic/enemy behaviors etc.</a:t>
            </a:r>
          </a:p>
          <a:p>
            <a:pPr lvl="1">
              <a:lnSpc>
                <a:spcPct val="100000"/>
              </a:lnSpc>
              <a:spcBef>
                <a:spcPts val="150"/>
              </a:spcBef>
            </a:pPr>
            <a:r>
              <a:rPr lang="en-US" dirty="0" smtClean="0"/>
              <a:t>Based on reverse-engineering</a:t>
            </a:r>
          </a:p>
          <a:p>
            <a:pPr marL="0" indent="0">
              <a:lnSpc>
                <a:spcPct val="100000"/>
              </a:lnSpc>
              <a:spcBef>
                <a:spcPts val="150"/>
              </a:spcBef>
              <a:buNone/>
            </a:pPr>
            <a:endParaRPr lang="en-US" dirty="0" smtClean="0"/>
          </a:p>
          <a:p>
            <a:pPr marL="0" indent="0">
              <a:lnSpc>
                <a:spcPct val="100000"/>
              </a:lnSpc>
              <a:spcBef>
                <a:spcPts val="150"/>
              </a:spcBef>
              <a:buNone/>
            </a:pPr>
            <a:r>
              <a:rPr lang="en-US" dirty="0" smtClean="0"/>
              <a:t>All written in modern C++</a:t>
            </a:r>
          </a:p>
        </p:txBody>
      </p:sp>
      <p:sp>
        <p:nvSpPr>
          <p:cNvPr id="4" name="Slide Number Placeholder 3"/>
          <p:cNvSpPr>
            <a:spLocks noGrp="1"/>
          </p:cNvSpPr>
          <p:nvPr>
            <p:ph type="sldNum" sz="quarter" idx="12"/>
          </p:nvPr>
        </p:nvSpPr>
        <p:spPr/>
        <p:txBody>
          <a:bodyPr/>
          <a:lstStyle/>
          <a:p>
            <a:fld id="{D57F1E4F-1CFF-5643-939E-217C01CDF565}" type="slidenum">
              <a:rPr lang="en-US" smtClean="0"/>
              <a:pPr/>
              <a:t>11</a:t>
            </a:fld>
            <a:endParaRPr lang="en-US" dirty="0"/>
          </a:p>
        </p:txBody>
      </p:sp>
    </p:spTree>
    <p:extLst>
      <p:ext uri="{BB962C8B-B14F-4D97-AF65-F5344CB8AC3E}">
        <p14:creationId xmlns:p14="http://schemas.microsoft.com/office/powerpoint/2010/main" val="62678882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is it not?</a:t>
            </a:r>
            <a:endParaRPr lang="en-US" dirty="0"/>
          </a:p>
        </p:txBody>
      </p:sp>
      <p:sp>
        <p:nvSpPr>
          <p:cNvPr id="3" name="Content Placeholder 2"/>
          <p:cNvSpPr>
            <a:spLocks noGrp="1"/>
          </p:cNvSpPr>
          <p:nvPr>
            <p:ph idx="1"/>
          </p:nvPr>
        </p:nvSpPr>
        <p:spPr/>
        <p:txBody>
          <a:bodyPr>
            <a:noAutofit/>
          </a:bodyPr>
          <a:lstStyle/>
          <a:p>
            <a:pPr>
              <a:lnSpc>
                <a:spcPct val="100000"/>
              </a:lnSpc>
              <a:spcBef>
                <a:spcPts val="150"/>
              </a:spcBef>
            </a:pPr>
            <a:r>
              <a:rPr lang="en-US" dirty="0" smtClean="0"/>
              <a:t>An emulator*</a:t>
            </a:r>
          </a:p>
          <a:p>
            <a:pPr lvl="1">
              <a:lnSpc>
                <a:spcPct val="100000"/>
              </a:lnSpc>
              <a:spcBef>
                <a:spcPts val="150"/>
              </a:spcBef>
            </a:pPr>
            <a:r>
              <a:rPr lang="en-US" dirty="0" smtClean="0"/>
              <a:t>Logic is completely re-implemented in native code</a:t>
            </a:r>
          </a:p>
          <a:p>
            <a:pPr>
              <a:lnSpc>
                <a:spcPct val="100000"/>
              </a:lnSpc>
              <a:spcBef>
                <a:spcPts val="150"/>
              </a:spcBef>
            </a:pPr>
            <a:r>
              <a:rPr lang="en-US" dirty="0"/>
              <a:t>Recreating the original source code/architecture</a:t>
            </a:r>
          </a:p>
          <a:p>
            <a:pPr lvl="1">
              <a:lnSpc>
                <a:spcPct val="100000"/>
              </a:lnSpc>
              <a:spcBef>
                <a:spcPts val="150"/>
              </a:spcBef>
            </a:pPr>
            <a:r>
              <a:rPr lang="en-US" dirty="0" smtClean="0"/>
              <a:t>Aiming for equal behavior</a:t>
            </a:r>
            <a:r>
              <a:rPr lang="en-US" dirty="0"/>
              <a:t>, but very different architecture under the </a:t>
            </a:r>
            <a:r>
              <a:rPr lang="en-US" dirty="0" smtClean="0"/>
              <a:t>hood</a:t>
            </a:r>
          </a:p>
          <a:p>
            <a:pPr>
              <a:lnSpc>
                <a:spcPct val="100000"/>
              </a:lnSpc>
              <a:spcBef>
                <a:spcPts val="150"/>
              </a:spcBef>
            </a:pPr>
            <a:r>
              <a:rPr lang="en-US" dirty="0" smtClean="0"/>
              <a:t>Able to run on the original hardware</a:t>
            </a:r>
          </a:p>
          <a:p>
            <a:pPr lvl="1">
              <a:lnSpc>
                <a:spcPct val="100000"/>
              </a:lnSpc>
              <a:spcBef>
                <a:spcPts val="150"/>
              </a:spcBef>
            </a:pPr>
            <a:r>
              <a:rPr lang="en-US" dirty="0" smtClean="0"/>
              <a:t>Being free of the (very tight) constraints is part of the fun</a:t>
            </a:r>
          </a:p>
          <a:p>
            <a:pPr>
              <a:lnSpc>
                <a:spcPct val="100000"/>
              </a:lnSpc>
              <a:spcBef>
                <a:spcPts val="150"/>
              </a:spcBef>
            </a:pPr>
            <a:r>
              <a:rPr lang="en-US" dirty="0" smtClean="0"/>
              <a:t>An editor/file extraction tool</a:t>
            </a:r>
          </a:p>
          <a:p>
            <a:pPr lvl="1">
              <a:lnSpc>
                <a:spcPct val="100000"/>
              </a:lnSpc>
              <a:spcBef>
                <a:spcPts val="150"/>
              </a:spcBef>
            </a:pPr>
            <a:r>
              <a:rPr lang="en-US" dirty="0" smtClean="0"/>
              <a:t>There are many projects for that already</a:t>
            </a:r>
          </a:p>
          <a:p>
            <a:pPr>
              <a:lnSpc>
                <a:spcPct val="100000"/>
              </a:lnSpc>
              <a:spcBef>
                <a:spcPts val="0"/>
              </a:spcBef>
            </a:pPr>
            <a:endParaRPr lang="en-US" dirty="0" smtClean="0"/>
          </a:p>
          <a:p>
            <a:pPr marL="0" indent="0">
              <a:lnSpc>
                <a:spcPct val="100000"/>
              </a:lnSpc>
              <a:spcBef>
                <a:spcPts val="0"/>
              </a:spcBef>
              <a:buNone/>
            </a:pPr>
            <a:endParaRPr lang="en-US" sz="1600" dirty="0" smtClean="0"/>
          </a:p>
          <a:p>
            <a:pPr marL="0" indent="0">
              <a:lnSpc>
                <a:spcPct val="100000"/>
              </a:lnSpc>
              <a:spcBef>
                <a:spcPts val="0"/>
              </a:spcBef>
              <a:buNone/>
            </a:pPr>
            <a:endParaRPr lang="en-US" sz="1600" dirty="0"/>
          </a:p>
          <a:p>
            <a:pPr marL="0" indent="0">
              <a:lnSpc>
                <a:spcPct val="100000"/>
              </a:lnSpc>
              <a:spcBef>
                <a:spcPts val="0"/>
              </a:spcBef>
              <a:buNone/>
            </a:pPr>
            <a:r>
              <a:rPr lang="en-US" sz="1600" dirty="0" smtClean="0"/>
              <a:t>* Emulation is used to play back music</a:t>
            </a:r>
            <a:endParaRPr lang="en-US" sz="1600"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12</a:t>
            </a:fld>
            <a:endParaRPr lang="en-US" dirty="0"/>
          </a:p>
        </p:txBody>
      </p:sp>
    </p:spTree>
    <p:extLst>
      <p:ext uri="{BB962C8B-B14F-4D97-AF65-F5344CB8AC3E}">
        <p14:creationId xmlns:p14="http://schemas.microsoft.com/office/powerpoint/2010/main" val="101393286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Advantages of a modern re-implementation</a:t>
            </a:r>
            <a:endParaRPr lang="en-US" dirty="0"/>
          </a:p>
        </p:txBody>
      </p:sp>
      <p:sp>
        <p:nvSpPr>
          <p:cNvPr id="3" name="Content Placeholder 2"/>
          <p:cNvSpPr>
            <a:spLocks noGrp="1"/>
          </p:cNvSpPr>
          <p:nvPr>
            <p:ph idx="1"/>
          </p:nvPr>
        </p:nvSpPr>
        <p:spPr>
          <a:xfrm>
            <a:off x="838200" y="1893357"/>
            <a:ext cx="10515600" cy="4351338"/>
          </a:xfrm>
        </p:spPr>
        <p:txBody>
          <a:bodyPr>
            <a:normAutofit/>
          </a:bodyPr>
          <a:lstStyle/>
          <a:p>
            <a:r>
              <a:rPr lang="en-US" dirty="0" smtClean="0"/>
              <a:t>No emulator necessary </a:t>
            </a:r>
            <a:r>
              <a:rPr lang="mr-IN" dirty="0" smtClean="0"/>
              <a:t>–</a:t>
            </a:r>
            <a:r>
              <a:rPr lang="en-US" dirty="0"/>
              <a:t> </a:t>
            </a:r>
            <a:r>
              <a:rPr lang="en-US" dirty="0" smtClean="0"/>
              <a:t>fully native</a:t>
            </a:r>
          </a:p>
          <a:p>
            <a:pPr lvl="1"/>
            <a:r>
              <a:rPr lang="en-US" dirty="0" smtClean="0"/>
              <a:t>More responsive controls</a:t>
            </a:r>
          </a:p>
          <a:p>
            <a:pPr lvl="1"/>
            <a:r>
              <a:rPr lang="en-US" dirty="0" smtClean="0"/>
              <a:t>Shorter loading times</a:t>
            </a:r>
          </a:p>
          <a:p>
            <a:pPr lvl="1"/>
            <a:r>
              <a:rPr lang="en-US" dirty="0" smtClean="0"/>
              <a:t>Proper gamepad/controller support</a:t>
            </a:r>
          </a:p>
          <a:p>
            <a:r>
              <a:rPr lang="en-US" dirty="0" smtClean="0"/>
              <a:t>Possibility for enhanced graphics and sound</a:t>
            </a:r>
          </a:p>
          <a:p>
            <a:r>
              <a:rPr lang="en-US" dirty="0" smtClean="0"/>
              <a:t>Software preservation </a:t>
            </a:r>
            <a:r>
              <a:rPr lang="mr-IN" dirty="0" smtClean="0"/>
              <a:t>–</a:t>
            </a:r>
            <a:r>
              <a:rPr lang="en-US" dirty="0" smtClean="0"/>
              <a:t> source code allows:</a:t>
            </a:r>
          </a:p>
          <a:p>
            <a:pPr lvl="1"/>
            <a:r>
              <a:rPr lang="en-US" dirty="0"/>
              <a:t>P</a:t>
            </a:r>
            <a:r>
              <a:rPr lang="en-US" dirty="0" smtClean="0"/>
              <a:t>orting to future platforms</a:t>
            </a:r>
          </a:p>
          <a:p>
            <a:pPr lvl="1"/>
            <a:r>
              <a:rPr lang="en-US" dirty="0" smtClean="0"/>
              <a:t>Bug fixes</a:t>
            </a:r>
          </a:p>
          <a:p>
            <a:pPr lvl="1"/>
            <a:r>
              <a:rPr lang="en-US" dirty="0" smtClean="0"/>
              <a:t>Enhanced </a:t>
            </a:r>
            <a:r>
              <a:rPr lang="en-US" dirty="0" err="1" smtClean="0"/>
              <a:t>modding</a:t>
            </a:r>
            <a:r>
              <a:rPr lang="en-US" dirty="0" smtClean="0"/>
              <a:t> support</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13</a:t>
            </a:fld>
            <a:endParaRPr lang="en-US" dirty="0"/>
          </a:p>
        </p:txBody>
      </p:sp>
    </p:spTree>
    <p:extLst>
      <p:ext uri="{BB962C8B-B14F-4D97-AF65-F5344CB8AC3E}">
        <p14:creationId xmlns:p14="http://schemas.microsoft.com/office/powerpoint/2010/main" val="313473176"/>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Similar projects</a:t>
            </a:r>
            <a:endParaRPr lang="en-US" dirty="0"/>
          </a:p>
        </p:txBody>
      </p:sp>
      <p:sp>
        <p:nvSpPr>
          <p:cNvPr id="3" name="Content Placeholder 2"/>
          <p:cNvSpPr>
            <a:spLocks noGrp="1"/>
          </p:cNvSpPr>
          <p:nvPr>
            <p:ph idx="1"/>
          </p:nvPr>
        </p:nvSpPr>
        <p:spPr/>
        <p:txBody>
          <a:bodyPr>
            <a:normAutofit fontScale="92500" lnSpcReduction="10000"/>
          </a:bodyPr>
          <a:lstStyle/>
          <a:p>
            <a:pPr marL="0" lvl="0" indent="0">
              <a:lnSpc>
                <a:spcPct val="115000"/>
              </a:lnSpc>
              <a:spcBef>
                <a:spcPts val="0"/>
              </a:spcBef>
              <a:spcAft>
                <a:spcPts val="1600"/>
              </a:spcAft>
              <a:buClr>
                <a:srgbClr val="CACACA"/>
              </a:buClr>
              <a:buSzPct val="100000"/>
              <a:buNone/>
            </a:pPr>
            <a:r>
              <a:rPr lang="en" sz="2400" u="sng" kern="0" dirty="0" smtClean="0">
                <a:solidFill>
                  <a:srgbClr val="FFD966"/>
                </a:solidFill>
                <a:ea typeface="Arial"/>
                <a:cs typeface="Arial"/>
                <a:sym typeface="Arial"/>
                <a:hlinkClick r:id="rId2"/>
              </a:rPr>
              <a:t>https</a:t>
            </a:r>
            <a:r>
              <a:rPr lang="en" sz="2400" u="sng" kern="0" dirty="0">
                <a:solidFill>
                  <a:srgbClr val="FFD966"/>
                </a:solidFill>
                <a:ea typeface="Arial"/>
                <a:cs typeface="Arial"/>
                <a:sym typeface="Arial"/>
                <a:hlinkClick r:id="rId2"/>
              </a:rPr>
              <a:t>://</a:t>
            </a:r>
            <a:r>
              <a:rPr lang="en" sz="2400" u="sng" kern="0" dirty="0" smtClean="0">
                <a:solidFill>
                  <a:srgbClr val="FFD966"/>
                </a:solidFill>
                <a:ea typeface="Arial"/>
                <a:cs typeface="Arial"/>
                <a:sym typeface="Arial"/>
                <a:hlinkClick r:id="rId2"/>
              </a:rPr>
              <a:t>davidgow.net/keen/omnispeak.html</a:t>
            </a:r>
            <a:endParaRPr lang="en" sz="2400" u="sng" kern="0" dirty="0">
              <a:solidFill>
                <a:srgbClr val="FFD966"/>
              </a:solidFill>
              <a:ea typeface="Arial"/>
              <a:cs typeface="Arial"/>
              <a:sym typeface="Arial"/>
              <a:hlinkClick r:id="rId2"/>
            </a:endParaRPr>
          </a:p>
          <a:p>
            <a:pPr marL="0" lvl="0" indent="0">
              <a:lnSpc>
                <a:spcPct val="115000"/>
              </a:lnSpc>
              <a:spcBef>
                <a:spcPts val="0"/>
              </a:spcBef>
              <a:spcAft>
                <a:spcPts val="1600"/>
              </a:spcAft>
              <a:buClr>
                <a:srgbClr val="CACACA"/>
              </a:buClr>
              <a:buSzPct val="100000"/>
              <a:buNone/>
            </a:pPr>
            <a:r>
              <a:rPr lang="en" sz="2400" i="1" kern="0" dirty="0" err="1">
                <a:solidFill>
                  <a:srgbClr val="CACACA"/>
                </a:solidFill>
                <a:ea typeface="Arial"/>
                <a:cs typeface="Arial"/>
                <a:sym typeface="Arial"/>
              </a:rPr>
              <a:t>Omnispeak</a:t>
            </a:r>
            <a:r>
              <a:rPr lang="en" sz="2400" i="1" kern="0" dirty="0">
                <a:solidFill>
                  <a:srgbClr val="CACACA"/>
                </a:solidFill>
                <a:ea typeface="Arial"/>
                <a:cs typeface="Arial"/>
                <a:sym typeface="Arial"/>
              </a:rPr>
              <a:t> is an open-source reimplementation of Commander Keen episodes 4, 5, and 6. It aims to be a pixel-perfect, bug-for-bug clone of the original games, and is compatible with </a:t>
            </a:r>
            <a:r>
              <a:rPr lang="en" sz="2400" i="1" kern="0" dirty="0" err="1">
                <a:solidFill>
                  <a:srgbClr val="CACACA"/>
                </a:solidFill>
                <a:ea typeface="Arial"/>
                <a:cs typeface="Arial"/>
                <a:sym typeface="Arial"/>
              </a:rPr>
              <a:t>savegames</a:t>
            </a:r>
            <a:r>
              <a:rPr lang="en" sz="2400" i="1" kern="0" dirty="0">
                <a:solidFill>
                  <a:srgbClr val="CACACA"/>
                </a:solidFill>
                <a:ea typeface="Arial"/>
                <a:cs typeface="Arial"/>
                <a:sym typeface="Arial"/>
              </a:rPr>
              <a:t> from the DOS version.</a:t>
            </a:r>
          </a:p>
          <a:p>
            <a:pPr marL="0" lvl="0" indent="0">
              <a:lnSpc>
                <a:spcPct val="115000"/>
              </a:lnSpc>
              <a:spcBef>
                <a:spcPts val="0"/>
              </a:spcBef>
              <a:spcAft>
                <a:spcPts val="1600"/>
              </a:spcAft>
              <a:buClr>
                <a:srgbClr val="CACACA"/>
              </a:buClr>
              <a:buSzPct val="100000"/>
              <a:buNone/>
            </a:pPr>
            <a:r>
              <a:rPr lang="en" sz="2400" u="sng" kern="0" dirty="0">
                <a:solidFill>
                  <a:srgbClr val="FFD966"/>
                </a:solidFill>
                <a:ea typeface="Arial"/>
                <a:cs typeface="Arial"/>
                <a:sym typeface="Arial"/>
                <a:hlinkClick r:id="rId3"/>
              </a:rPr>
              <a:t>http://clonekeenplus.sourceforge.net</a:t>
            </a:r>
            <a:r>
              <a:rPr lang="en" sz="2400" u="sng" kern="0" dirty="0" smtClean="0">
                <a:solidFill>
                  <a:srgbClr val="FFC000"/>
                </a:solidFill>
                <a:ea typeface="Arial"/>
                <a:cs typeface="Arial"/>
                <a:sym typeface="Arial"/>
                <a:hlinkClick r:id="rId3"/>
              </a:rPr>
              <a:t>/</a:t>
            </a:r>
            <a:r>
              <a:rPr lang="en" sz="2400" kern="0" dirty="0" smtClean="0">
                <a:solidFill>
                  <a:srgbClr val="CACACA"/>
                </a:solidFill>
                <a:ea typeface="Arial"/>
                <a:cs typeface="Arial"/>
                <a:sym typeface="Arial"/>
              </a:rPr>
              <a:t> </a:t>
            </a:r>
            <a:endParaRPr lang="en" sz="2400" kern="0" dirty="0">
              <a:solidFill>
                <a:srgbClr val="CACACA"/>
              </a:solidFill>
              <a:ea typeface="Arial"/>
              <a:cs typeface="Arial"/>
              <a:sym typeface="Arial"/>
            </a:endParaRPr>
          </a:p>
          <a:p>
            <a:pPr marL="0" lvl="0" indent="0">
              <a:lnSpc>
                <a:spcPct val="115000"/>
              </a:lnSpc>
              <a:spcBef>
                <a:spcPts val="0"/>
              </a:spcBef>
              <a:spcAft>
                <a:spcPts val="1600"/>
              </a:spcAft>
              <a:buClr>
                <a:srgbClr val="CACACA"/>
              </a:buClr>
              <a:buSzPct val="100000"/>
              <a:buNone/>
            </a:pPr>
            <a:r>
              <a:rPr lang="en" sz="2400" i="1" kern="0" dirty="0">
                <a:solidFill>
                  <a:srgbClr val="CACACA"/>
                </a:solidFill>
                <a:ea typeface="Arial"/>
                <a:cs typeface="Arial"/>
                <a:sym typeface="Arial"/>
              </a:rPr>
              <a:t>Commander Genius is a software piece that interprets the Commander Keen Invasion of the </a:t>
            </a:r>
            <a:r>
              <a:rPr lang="en" sz="2400" i="1" kern="0" dirty="0" err="1">
                <a:solidFill>
                  <a:srgbClr val="CACACA"/>
                </a:solidFill>
                <a:ea typeface="Arial"/>
                <a:cs typeface="Arial"/>
                <a:sym typeface="Arial"/>
              </a:rPr>
              <a:t>Vorticons</a:t>
            </a:r>
            <a:r>
              <a:rPr lang="en" sz="2400" i="1" kern="0" dirty="0">
                <a:solidFill>
                  <a:srgbClr val="CACACA"/>
                </a:solidFill>
                <a:ea typeface="Arial"/>
                <a:cs typeface="Arial"/>
                <a:sym typeface="Arial"/>
              </a:rPr>
              <a:t> and Galaxy series. As fans and developers, we are, we try to implement new features, improve the gameplay, and give players an experience that feels like playing the original game but a bit more refreshing.</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14</a:t>
            </a:fld>
            <a:endParaRPr lang="en-US" dirty="0"/>
          </a:p>
        </p:txBody>
      </p:sp>
    </p:spTree>
    <p:extLst>
      <p:ext uri="{BB962C8B-B14F-4D97-AF65-F5344CB8AC3E}">
        <p14:creationId xmlns:p14="http://schemas.microsoft.com/office/powerpoint/2010/main" val="920027845"/>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project overview</a:t>
            </a:r>
            <a:endParaRPr lang="en-US" dirty="0"/>
          </a:p>
        </p:txBody>
      </p:sp>
      <p:sp>
        <p:nvSpPr>
          <p:cNvPr id="3" name="Content Placeholder 2"/>
          <p:cNvSpPr>
            <a:spLocks noGrp="1"/>
          </p:cNvSpPr>
          <p:nvPr>
            <p:ph idx="1"/>
          </p:nvPr>
        </p:nvSpPr>
        <p:spPr/>
        <p:txBody>
          <a:bodyPr/>
          <a:lstStyle/>
          <a:p>
            <a:r>
              <a:rPr lang="en-US" dirty="0" smtClean="0"/>
              <a:t>C++ 14 (migration to 17 planned)</a:t>
            </a:r>
          </a:p>
          <a:p>
            <a:r>
              <a:rPr lang="en-US" dirty="0"/>
              <a:t>~ 16,700 LOC (1.2k LOC tests</a:t>
            </a:r>
            <a:r>
              <a:rPr lang="en-US" dirty="0" smtClean="0"/>
              <a:t>)</a:t>
            </a:r>
          </a:p>
          <a:p>
            <a:r>
              <a:rPr lang="en-US" dirty="0"/>
              <a:t>GPL </a:t>
            </a:r>
            <a:r>
              <a:rPr lang="en-US" dirty="0" smtClean="0"/>
              <a:t>v2</a:t>
            </a:r>
          </a:p>
          <a:p>
            <a:r>
              <a:rPr lang="en-US" dirty="0" err="1" smtClean="0"/>
              <a:t>CMake</a:t>
            </a:r>
            <a:endParaRPr lang="en-US" dirty="0" smtClean="0"/>
          </a:p>
          <a:p>
            <a:r>
              <a:rPr lang="en-US" dirty="0" smtClean="0"/>
              <a:t>CI via Travis CI/</a:t>
            </a:r>
            <a:r>
              <a:rPr lang="en-US" dirty="0" err="1" smtClean="0"/>
              <a:t>AppVeyor</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15</a:t>
            </a:fld>
            <a:endParaRPr lang="en-US" dirty="0"/>
          </a:p>
        </p:txBody>
      </p:sp>
    </p:spTree>
    <p:extLst>
      <p:ext uri="{BB962C8B-B14F-4D97-AF65-F5344CB8AC3E}">
        <p14:creationId xmlns:p14="http://schemas.microsoft.com/office/powerpoint/2010/main" val="42022442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Quick project overview</a:t>
            </a:r>
            <a:endParaRPr lang="en-US" dirty="0"/>
          </a:p>
        </p:txBody>
      </p:sp>
      <p:sp>
        <p:nvSpPr>
          <p:cNvPr id="3" name="Content Placeholder 2"/>
          <p:cNvSpPr>
            <a:spLocks noGrp="1"/>
          </p:cNvSpPr>
          <p:nvPr>
            <p:ph idx="1"/>
          </p:nvPr>
        </p:nvSpPr>
        <p:spPr/>
        <p:txBody>
          <a:bodyPr/>
          <a:lstStyle/>
          <a:p>
            <a:pPr>
              <a:lnSpc>
                <a:spcPct val="100000"/>
              </a:lnSpc>
              <a:spcBef>
                <a:spcPts val="0"/>
              </a:spcBef>
            </a:pPr>
            <a:r>
              <a:rPr lang="en-US" dirty="0" smtClean="0"/>
              <a:t>OpenGL 3.0 (or ES 2.0)</a:t>
            </a:r>
          </a:p>
          <a:p>
            <a:pPr>
              <a:lnSpc>
                <a:spcPct val="100000"/>
              </a:lnSpc>
              <a:spcBef>
                <a:spcPts val="0"/>
              </a:spcBef>
            </a:pPr>
            <a:r>
              <a:rPr lang="en-US" dirty="0"/>
              <a:t>SDL (</a:t>
            </a:r>
            <a:r>
              <a:rPr lang="en-US" u="sng" dirty="0">
                <a:solidFill>
                  <a:schemeClr val="accent6"/>
                </a:solidFill>
                <a:hlinkClick r:id="rId2"/>
              </a:rPr>
              <a:t>http://www.libsdl.org</a:t>
            </a:r>
            <a:r>
              <a:rPr lang="en-US" u="sng" dirty="0" smtClean="0">
                <a:solidFill>
                  <a:schemeClr val="accent6"/>
                </a:solidFill>
                <a:hlinkClick r:id="rId2"/>
              </a:rPr>
              <a:t>/</a:t>
            </a:r>
            <a:r>
              <a:rPr lang="en-US" dirty="0" smtClean="0"/>
              <a:t>)</a:t>
            </a:r>
            <a:endParaRPr lang="en-US" dirty="0" smtClean="0"/>
          </a:p>
          <a:p>
            <a:pPr>
              <a:lnSpc>
                <a:spcPct val="100000"/>
              </a:lnSpc>
              <a:spcBef>
                <a:spcPts val="0"/>
              </a:spcBef>
            </a:pPr>
            <a:r>
              <a:rPr lang="en-US" dirty="0" smtClean="0"/>
              <a:t>Boost (optional, variant, program options, signals2)</a:t>
            </a:r>
          </a:p>
          <a:p>
            <a:pPr>
              <a:lnSpc>
                <a:spcPct val="100000"/>
              </a:lnSpc>
              <a:spcBef>
                <a:spcPts val="0"/>
              </a:spcBef>
            </a:pPr>
            <a:r>
              <a:rPr lang="en-US" dirty="0" err="1" smtClean="0"/>
              <a:t>EntityX</a:t>
            </a:r>
            <a:r>
              <a:rPr lang="en-US" dirty="0"/>
              <a:t> (</a:t>
            </a:r>
            <a:r>
              <a:rPr lang="en-US" u="sng" dirty="0">
                <a:solidFill>
                  <a:schemeClr val="accent6"/>
                </a:solidFill>
                <a:hlinkClick r:id="rId3"/>
              </a:rPr>
              <a:t>https://</a:t>
            </a:r>
            <a:r>
              <a:rPr lang="en-US" u="sng" dirty="0" smtClean="0">
                <a:solidFill>
                  <a:schemeClr val="accent6"/>
                </a:solidFill>
                <a:hlinkClick r:id="rId3"/>
              </a:rPr>
              <a:t>github.com/alecthomas/entityx</a:t>
            </a:r>
            <a:r>
              <a:rPr lang="en-US" dirty="0" smtClean="0"/>
              <a:t>)</a:t>
            </a:r>
            <a:endParaRPr lang="en-US" dirty="0" smtClean="0"/>
          </a:p>
          <a:p>
            <a:pPr>
              <a:lnSpc>
                <a:spcPct val="100000"/>
              </a:lnSpc>
              <a:spcBef>
                <a:spcPts val="0"/>
              </a:spcBef>
            </a:pPr>
            <a:r>
              <a:rPr lang="en-US" dirty="0" smtClean="0"/>
              <a:t>DBOPL </a:t>
            </a:r>
            <a:r>
              <a:rPr lang="en-US" dirty="0" err="1" smtClean="0"/>
              <a:t>AdLib</a:t>
            </a:r>
            <a:r>
              <a:rPr lang="en-US" dirty="0" smtClean="0"/>
              <a:t> emulator (from </a:t>
            </a:r>
            <a:r>
              <a:rPr lang="en-US" dirty="0" err="1" smtClean="0"/>
              <a:t>DosBox</a:t>
            </a:r>
            <a:r>
              <a:rPr lang="en-US" dirty="0"/>
              <a:t>, </a:t>
            </a:r>
            <a:r>
              <a:rPr lang="en-US" i="1" dirty="0">
                <a:solidFill>
                  <a:schemeClr val="accent6"/>
                </a:solidFill>
                <a:hlinkClick r:id="rId4"/>
              </a:rPr>
              <a:t>https://www.dosbox.com</a:t>
            </a:r>
            <a:r>
              <a:rPr lang="en-US" i="1" dirty="0" smtClean="0">
                <a:solidFill>
                  <a:schemeClr val="accent6"/>
                </a:solidFill>
                <a:hlinkClick r:id="rId4"/>
              </a:rPr>
              <a:t>/</a:t>
            </a:r>
            <a:r>
              <a:rPr lang="en-US" dirty="0" smtClean="0"/>
              <a:t>) </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16</a:t>
            </a:fld>
            <a:endParaRPr lang="en-US" dirty="0"/>
          </a:p>
        </p:txBody>
      </p:sp>
    </p:spTree>
    <p:extLst>
      <p:ext uri="{BB962C8B-B14F-4D97-AF65-F5344CB8AC3E}">
        <p14:creationId xmlns:p14="http://schemas.microsoft.com/office/powerpoint/2010/main" val="77321154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Project evolution</a:t>
            </a:r>
            <a:endParaRPr lang="en-US" dirty="0"/>
          </a:p>
        </p:txBody>
      </p:sp>
      <p:sp>
        <p:nvSpPr>
          <p:cNvPr id="3" name="Content Placeholder 2"/>
          <p:cNvSpPr>
            <a:spLocks noGrp="1"/>
          </p:cNvSpPr>
          <p:nvPr>
            <p:ph idx="1"/>
          </p:nvPr>
        </p:nvSpPr>
        <p:spPr/>
        <p:txBody>
          <a:bodyPr/>
          <a:lstStyle/>
          <a:p>
            <a:r>
              <a:rPr lang="en-US" dirty="0" smtClean="0"/>
              <a:t>First commit: 21 Aug 2016 (On GitHub: 22 Oct)</a:t>
            </a:r>
          </a:p>
          <a:p>
            <a:r>
              <a:rPr lang="is-IS" dirty="0" smtClean="0"/>
              <a:t>831</a:t>
            </a:r>
            <a:r>
              <a:rPr lang="en-US" dirty="0" smtClean="0"/>
              <a:t> </a:t>
            </a:r>
            <a:r>
              <a:rPr lang="en-US" dirty="0" smtClean="0"/>
              <a:t>commits (</a:t>
            </a:r>
            <a:r>
              <a:rPr lang="en-US" dirty="0" smtClean="0"/>
              <a:t>584 </a:t>
            </a:r>
            <a:r>
              <a:rPr lang="en-US" dirty="0" smtClean="0"/>
              <a:t>on GitHub)</a:t>
            </a:r>
          </a:p>
          <a:p>
            <a:r>
              <a:rPr lang="en-US" dirty="0" smtClean="0"/>
              <a:t>Pause: April/May till end of August (4-5 </a:t>
            </a:r>
            <a:r>
              <a:rPr lang="en-US" dirty="0" err="1" smtClean="0"/>
              <a:t>mo</a:t>
            </a:r>
            <a:r>
              <a:rPr lang="en-US" dirty="0" smtClean="0"/>
              <a:t>)</a:t>
            </a:r>
          </a:p>
          <a:p>
            <a:r>
              <a:rPr lang="en-US" dirty="0" smtClean="0"/>
              <a:t>Total time worked on: 9-10 months</a:t>
            </a:r>
          </a:p>
        </p:txBody>
      </p:sp>
      <p:sp>
        <p:nvSpPr>
          <p:cNvPr id="4" name="Slide Number Placeholder 3"/>
          <p:cNvSpPr>
            <a:spLocks noGrp="1"/>
          </p:cNvSpPr>
          <p:nvPr>
            <p:ph type="sldNum" sz="quarter" idx="12"/>
          </p:nvPr>
        </p:nvSpPr>
        <p:spPr/>
        <p:txBody>
          <a:bodyPr/>
          <a:lstStyle/>
          <a:p>
            <a:fld id="{D57F1E4F-1CFF-5643-939E-217C01CDF565}" type="slidenum">
              <a:rPr lang="en-US" smtClean="0"/>
              <a:pPr/>
              <a:t>17</a:t>
            </a:fld>
            <a:endParaRPr lang="en-US" dirty="0"/>
          </a:p>
        </p:txBody>
      </p:sp>
    </p:spTree>
    <p:extLst>
      <p:ext uri="{BB962C8B-B14F-4D97-AF65-F5344CB8AC3E}">
        <p14:creationId xmlns:p14="http://schemas.microsoft.com/office/powerpoint/2010/main" val="208952097"/>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Content Placeholder 2"/>
          <p:cNvSpPr>
            <a:spLocks noGrp="1"/>
          </p:cNvSpPr>
          <p:nvPr>
            <p:ph idx="1"/>
          </p:nvPr>
        </p:nvSpPr>
        <p:spPr>
          <a:xfrm>
            <a:off x="838200" y="1825625"/>
            <a:ext cx="10515600" cy="4351338"/>
          </a:xfrm>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13/24 enemies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14/29 game mechanics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6/15 non-</a:t>
            </a:r>
            <a:r>
              <a:rPr lang="en-US" dirty="0" err="1" smtClean="0"/>
              <a:t>ingame</a:t>
            </a:r>
            <a:r>
              <a:rPr lang="en-US" dirty="0" smtClean="0"/>
              <a:t> features</a:t>
            </a:r>
            <a:endParaRPr lang="en-US" dirty="0"/>
          </a:p>
        </p:txBody>
      </p:sp>
      <p:sp>
        <p:nvSpPr>
          <p:cNvPr id="2" name="Title 1"/>
          <p:cNvSpPr>
            <a:spLocks noGrp="1"/>
          </p:cNvSpPr>
          <p:nvPr>
            <p:ph type="title"/>
          </p:nvPr>
        </p:nvSpPr>
        <p:spPr/>
        <p:txBody>
          <a:bodyPr/>
          <a:lstStyle/>
          <a:p>
            <a:r>
              <a:rPr lang="en-US" dirty="0" smtClean="0"/>
              <a:t>Implementation progress (Shareware only)</a:t>
            </a:r>
            <a:endParaRPr lang="en-US" dirty="0"/>
          </a:p>
        </p:txBody>
      </p:sp>
      <p:sp>
        <p:nvSpPr>
          <p:cNvPr id="4" name="Rectangle 3"/>
          <p:cNvSpPr/>
          <p:nvPr/>
        </p:nvSpPr>
        <p:spPr>
          <a:xfrm>
            <a:off x="977900" y="2484970"/>
            <a:ext cx="7797800" cy="457200"/>
          </a:xfrm>
          <a:prstGeom prst="rect">
            <a:avLst/>
          </a:prstGeom>
          <a:noFill/>
          <a:ln w="603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977900" y="2484970"/>
            <a:ext cx="4267200" cy="457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977900" y="3795582"/>
            <a:ext cx="7797800" cy="457200"/>
          </a:xfrm>
          <a:prstGeom prst="rect">
            <a:avLst/>
          </a:prstGeom>
          <a:noFill/>
          <a:ln w="603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977900" y="3795582"/>
            <a:ext cx="3937000" cy="4572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977900" y="5093494"/>
            <a:ext cx="7797800" cy="457200"/>
          </a:xfrm>
          <a:prstGeom prst="rect">
            <a:avLst/>
          </a:prstGeom>
          <a:noFill/>
          <a:ln w="603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77900" y="5093494"/>
            <a:ext cx="3632200" cy="4572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Slide Number Placeholder 17"/>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2920724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Implemented enhancements</a:t>
            </a:r>
            <a:endParaRPr lang="en-US" dirty="0"/>
          </a:p>
        </p:txBody>
      </p:sp>
      <p:sp>
        <p:nvSpPr>
          <p:cNvPr id="3" name="Content Placeholder 2"/>
          <p:cNvSpPr>
            <a:spLocks noGrp="1"/>
          </p:cNvSpPr>
          <p:nvPr>
            <p:ph idx="1"/>
          </p:nvPr>
        </p:nvSpPr>
        <p:spPr/>
        <p:txBody>
          <a:bodyPr/>
          <a:lstStyle/>
          <a:p>
            <a:r>
              <a:rPr lang="en-US" dirty="0" smtClean="0"/>
              <a:t>Concurrent sound effects</a:t>
            </a:r>
          </a:p>
          <a:p>
            <a:r>
              <a:rPr lang="en-US" dirty="0" smtClean="0"/>
              <a:t>No loading screens</a:t>
            </a:r>
          </a:p>
          <a:p>
            <a:r>
              <a:rPr lang="en-US" dirty="0" smtClean="0"/>
              <a:t>More responsive controls (still WIP)</a:t>
            </a:r>
          </a:p>
          <a:p>
            <a:r>
              <a:rPr lang="en-US" dirty="0" smtClean="0"/>
              <a:t>Removed limitations</a:t>
            </a:r>
          </a:p>
          <a:p>
            <a:pPr lvl="1"/>
            <a:r>
              <a:rPr lang="en-US" dirty="0" smtClean="0"/>
              <a:t>Max number of particles</a:t>
            </a:r>
          </a:p>
          <a:p>
            <a:pPr lvl="1"/>
            <a:r>
              <a:rPr lang="en-US" dirty="0" smtClean="0"/>
              <a:t>Max number of explosions, debris and other effects</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19</a:t>
            </a:fld>
            <a:endParaRPr lang="en-US" dirty="0"/>
          </a:p>
        </p:txBody>
      </p:sp>
    </p:spTree>
    <p:extLst>
      <p:ext uri="{BB962C8B-B14F-4D97-AF65-F5344CB8AC3E}">
        <p14:creationId xmlns:p14="http://schemas.microsoft.com/office/powerpoint/2010/main" val="461309441"/>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game: Duke </a:t>
            </a:r>
            <a:r>
              <a:rPr lang="en-US" dirty="0" err="1" smtClean="0"/>
              <a:t>Nukem</a:t>
            </a:r>
            <a:r>
              <a:rPr lang="en-US" dirty="0" smtClean="0"/>
              <a:t> II</a:t>
            </a:r>
            <a:endParaRPr lang="en-US" dirty="0"/>
          </a:p>
        </p:txBody>
      </p:sp>
    </p:spTree>
    <p:extLst>
      <p:ext uri="{BB962C8B-B14F-4D97-AF65-F5344CB8AC3E}">
        <p14:creationId xmlns:p14="http://schemas.microsoft.com/office/powerpoint/2010/main" val="7224446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Supported platforms</a:t>
            </a:r>
            <a:endParaRPr lang="en-US" dirty="0"/>
          </a:p>
        </p:txBody>
      </p:sp>
      <p:sp>
        <p:nvSpPr>
          <p:cNvPr id="3" name="Content Placeholder 2"/>
          <p:cNvSpPr>
            <a:spLocks noGrp="1"/>
          </p:cNvSpPr>
          <p:nvPr>
            <p:ph idx="1"/>
          </p:nvPr>
        </p:nvSpPr>
        <p:spPr/>
        <p:txBody>
          <a:bodyPr/>
          <a:lstStyle/>
          <a:p>
            <a:r>
              <a:rPr lang="en-US" dirty="0" smtClean="0"/>
              <a:t>Windows (MSVC 2015)</a:t>
            </a:r>
          </a:p>
          <a:p>
            <a:r>
              <a:rPr lang="en-US" dirty="0" smtClean="0"/>
              <a:t>Linux (Clang 3.9, GCC 5.4)</a:t>
            </a:r>
          </a:p>
          <a:p>
            <a:r>
              <a:rPr lang="en-US" dirty="0" smtClean="0"/>
              <a:t>Mac OS X (</a:t>
            </a:r>
            <a:r>
              <a:rPr lang="en-US" dirty="0" err="1" smtClean="0"/>
              <a:t>AppleClang</a:t>
            </a:r>
            <a:r>
              <a:rPr lang="en-US" dirty="0" smtClean="0"/>
              <a:t> 8.0.0)</a:t>
            </a:r>
          </a:p>
          <a:p>
            <a:r>
              <a:rPr lang="en-US" dirty="0" smtClean="0"/>
              <a:t>Raspberry Pi (GCC 5.4 for ARM)</a:t>
            </a:r>
          </a:p>
        </p:txBody>
      </p:sp>
      <p:sp>
        <p:nvSpPr>
          <p:cNvPr id="4" name="Slide Number Placeholder 3"/>
          <p:cNvSpPr>
            <a:spLocks noGrp="1"/>
          </p:cNvSpPr>
          <p:nvPr>
            <p:ph type="sldNum" sz="quarter" idx="12"/>
          </p:nvPr>
        </p:nvSpPr>
        <p:spPr/>
        <p:txBody>
          <a:bodyPr/>
          <a:lstStyle/>
          <a:p>
            <a:fld id="{D57F1E4F-1CFF-5643-939E-217C01CDF565}" type="slidenum">
              <a:rPr lang="en-US" smtClean="0"/>
              <a:pPr/>
              <a:t>20</a:t>
            </a:fld>
            <a:endParaRPr lang="en-US" dirty="0"/>
          </a:p>
        </p:txBody>
      </p:sp>
    </p:spTree>
    <p:extLst>
      <p:ext uri="{BB962C8B-B14F-4D97-AF65-F5344CB8AC3E}">
        <p14:creationId xmlns:p14="http://schemas.microsoft.com/office/powerpoint/2010/main" val="89243192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sz="9600" b="1" dirty="0" smtClean="0"/>
              <a:t>Live Demo!</a:t>
            </a:r>
            <a:endParaRPr lang="en-US" sz="9600" b="1" dirty="0"/>
          </a:p>
        </p:txBody>
      </p:sp>
    </p:spTree>
    <p:extLst>
      <p:ext uri="{BB962C8B-B14F-4D97-AF65-F5344CB8AC3E}">
        <p14:creationId xmlns:p14="http://schemas.microsoft.com/office/powerpoint/2010/main" val="185667592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Reverse Engineering</a:t>
            </a:r>
            <a:br>
              <a:rPr lang="en-US" dirty="0" smtClean="0"/>
            </a:br>
            <a:r>
              <a:rPr lang="en-US" dirty="0" smtClean="0"/>
              <a:t>the original</a:t>
            </a:r>
            <a:endParaRPr lang="en-US" dirty="0"/>
          </a:p>
        </p:txBody>
      </p:sp>
    </p:spTree>
    <p:extLst>
      <p:ext uri="{BB962C8B-B14F-4D97-AF65-F5344CB8AC3E}">
        <p14:creationId xmlns:p14="http://schemas.microsoft.com/office/powerpoint/2010/main" val="23990417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Reverse engineering techniques</a:t>
            </a:r>
            <a:endParaRPr lang="en-US" dirty="0"/>
          </a:p>
        </p:txBody>
      </p:sp>
      <p:sp>
        <p:nvSpPr>
          <p:cNvPr id="3" name="Content Placeholder 2"/>
          <p:cNvSpPr>
            <a:spLocks noGrp="1"/>
          </p:cNvSpPr>
          <p:nvPr>
            <p:ph idx="1"/>
          </p:nvPr>
        </p:nvSpPr>
        <p:spPr/>
        <p:txBody>
          <a:bodyPr/>
          <a:lstStyle/>
          <a:p>
            <a:r>
              <a:rPr lang="en-US" dirty="0" smtClean="0"/>
              <a:t>Observing the original</a:t>
            </a:r>
          </a:p>
          <a:p>
            <a:pPr lvl="1"/>
            <a:r>
              <a:rPr lang="en-US" dirty="0" smtClean="0"/>
              <a:t>Stepping through video captures</a:t>
            </a:r>
          </a:p>
          <a:p>
            <a:pPr lvl="1"/>
            <a:r>
              <a:rPr lang="en-US" dirty="0" smtClean="0"/>
              <a:t>Building custom levels for testing</a:t>
            </a:r>
          </a:p>
          <a:p>
            <a:r>
              <a:rPr lang="en-US" dirty="0" smtClean="0"/>
              <a:t>Reading the assembly</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23</a:t>
            </a:fld>
            <a:endParaRPr lang="en-US" dirty="0"/>
          </a:p>
        </p:txBody>
      </p:sp>
    </p:spTree>
    <p:extLst>
      <p:ext uri="{BB962C8B-B14F-4D97-AF65-F5344CB8AC3E}">
        <p14:creationId xmlns:p14="http://schemas.microsoft.com/office/powerpoint/2010/main" val="1526755070"/>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Stepping through video captures</a:t>
            </a:r>
            <a:endParaRPr lang="en-US" dirty="0"/>
          </a:p>
        </p:txBody>
      </p:sp>
      <p:sp>
        <p:nvSpPr>
          <p:cNvPr id="4" name="Rectangle 3"/>
          <p:cNvSpPr/>
          <p:nvPr/>
        </p:nvSpPr>
        <p:spPr>
          <a:xfrm>
            <a:off x="0" y="6160218"/>
            <a:ext cx="6683829" cy="584775"/>
          </a:xfrm>
          <a:prstGeom prst="rect">
            <a:avLst/>
          </a:prstGeom>
        </p:spPr>
        <p:txBody>
          <a:bodyPr wrap="square">
            <a:spAutoFit/>
          </a:bodyPr>
          <a:lstStyle/>
          <a:p>
            <a:r>
              <a:rPr lang="en-US" sz="1600" dirty="0"/>
              <a:t>https://</a:t>
            </a:r>
            <a:r>
              <a:rPr lang="en-US" sz="1600" dirty="0" err="1" smtClean="0"/>
              <a:t>upload.wikimedia.org</a:t>
            </a:r>
            <a:r>
              <a:rPr lang="en-US" sz="1600" dirty="0" smtClean="0"/>
              <a:t>/</a:t>
            </a:r>
            <a:r>
              <a:rPr lang="en-US" sz="1600" dirty="0" err="1" smtClean="0"/>
              <a:t>wikipedia</a:t>
            </a:r>
            <a:r>
              <a:rPr lang="en-US" sz="1600" dirty="0" smtClean="0"/>
              <a:t>/commons/d/</a:t>
            </a:r>
            <a:r>
              <a:rPr lang="en-US" sz="1600" dirty="0" err="1" smtClean="0"/>
              <a:t>dd</a:t>
            </a:r>
            <a:r>
              <a:rPr lang="en-US" sz="1600" dirty="0" smtClean="0"/>
              <a:t>/</a:t>
            </a:r>
            <a:r>
              <a:rPr lang="en-US" sz="1600" dirty="0" err="1" smtClean="0"/>
              <a:t>DOSBox_icon.png</a:t>
            </a:r>
            <a:endParaRPr lang="en-US" sz="1600" dirty="0" smtClean="0"/>
          </a:p>
          <a:p>
            <a:r>
              <a:rPr lang="en-US" sz="1600" dirty="0"/>
              <a:t>https://</a:t>
            </a:r>
            <a:r>
              <a:rPr lang="en-US" sz="1600" dirty="0" err="1"/>
              <a:t>openclipart.org</a:t>
            </a:r>
            <a:r>
              <a:rPr lang="en-US" sz="1600" dirty="0"/>
              <a:t>/detail/29273/movie-reel</a:t>
            </a:r>
          </a:p>
        </p:txBody>
      </p:sp>
      <p:pic>
        <p:nvPicPr>
          <p:cNvPr id="5" name="Picture 4"/>
          <p:cNvPicPr>
            <a:picLocks noChangeAspect="1"/>
          </p:cNvPicPr>
          <p:nvPr/>
        </p:nvPicPr>
        <p:blipFill>
          <a:blip r:embed="rId3"/>
          <a:stretch>
            <a:fillRect/>
          </a:stretch>
        </p:blipFill>
        <p:spPr>
          <a:xfrm>
            <a:off x="838200" y="1690688"/>
            <a:ext cx="2197100" cy="2197100"/>
          </a:xfrm>
          <a:prstGeom prst="rect">
            <a:avLst/>
          </a:prstGeom>
        </p:spPr>
      </p:pic>
      <p:sp>
        <p:nvSpPr>
          <p:cNvPr id="6" name="Right Arrow 5"/>
          <p:cNvSpPr/>
          <p:nvPr/>
        </p:nvSpPr>
        <p:spPr>
          <a:xfrm>
            <a:off x="3472546" y="2389020"/>
            <a:ext cx="978408" cy="8004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p:cNvPicPr>
            <a:picLocks noChangeAspect="1"/>
          </p:cNvPicPr>
          <p:nvPr/>
        </p:nvPicPr>
        <p:blipFill>
          <a:blip r:embed="rId4"/>
          <a:stretch>
            <a:fillRect/>
          </a:stretch>
        </p:blipFill>
        <p:spPr>
          <a:xfrm>
            <a:off x="4626936" y="1589093"/>
            <a:ext cx="2726871" cy="2726871"/>
          </a:xfrm>
          <a:prstGeom prst="rect">
            <a:avLst/>
          </a:prstGeom>
        </p:spPr>
      </p:pic>
      <p:sp>
        <p:nvSpPr>
          <p:cNvPr id="8" name="Right Arrow 7"/>
          <p:cNvSpPr/>
          <p:nvPr/>
        </p:nvSpPr>
        <p:spPr>
          <a:xfrm>
            <a:off x="7435452" y="2389020"/>
            <a:ext cx="978408" cy="80043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8735780" y="2356362"/>
            <a:ext cx="914400" cy="914400"/>
          </a:xfrm>
          <a:prstGeom prst="rect">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9816190" y="2356362"/>
            <a:ext cx="914400" cy="914400"/>
          </a:xfrm>
          <a:prstGeom prst="rect">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10896600" y="2356362"/>
            <a:ext cx="914400" cy="914400"/>
          </a:xfrm>
          <a:prstGeom prst="rect">
            <a:avLst/>
          </a:prstGeom>
          <a:solidFill>
            <a:schemeClr val="accent3"/>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2481943" y="4833251"/>
            <a:ext cx="7661072" cy="461665"/>
          </a:xfrm>
          <a:prstGeom prst="rect">
            <a:avLst/>
          </a:prstGeom>
          <a:noFill/>
        </p:spPr>
        <p:txBody>
          <a:bodyPr wrap="none" rtlCol="0">
            <a:spAutoFit/>
          </a:bodyPr>
          <a:lstStyle/>
          <a:p>
            <a:r>
              <a:rPr lang="en-US" sz="2400" dirty="0" err="1">
                <a:latin typeface="Consolas" charset="0"/>
                <a:ea typeface="Consolas" charset="0"/>
                <a:cs typeface="Consolas" charset="0"/>
              </a:rPr>
              <a:t>f</a:t>
            </a:r>
            <a:r>
              <a:rPr lang="en-US" sz="2400" dirty="0" err="1" smtClean="0">
                <a:latin typeface="Consolas" charset="0"/>
                <a:ea typeface="Consolas" charset="0"/>
                <a:cs typeface="Consolas" charset="0"/>
              </a:rPr>
              <a:t>fmpeg</a:t>
            </a:r>
            <a:r>
              <a:rPr lang="en-US" sz="2400" dirty="0" smtClean="0">
                <a:latin typeface="Consolas" charset="0"/>
                <a:ea typeface="Consolas" charset="0"/>
                <a:cs typeface="Consolas" charset="0"/>
              </a:rPr>
              <a:t> -</a:t>
            </a:r>
            <a:r>
              <a:rPr lang="en-US" sz="2400" dirty="0" err="1" smtClean="0">
                <a:latin typeface="Consolas" charset="0"/>
                <a:ea typeface="Consolas" charset="0"/>
                <a:cs typeface="Consolas" charset="0"/>
              </a:rPr>
              <a:t>i</a:t>
            </a:r>
            <a:r>
              <a:rPr lang="en-US" sz="2400" dirty="0" smtClean="0">
                <a:latin typeface="Consolas" charset="0"/>
                <a:ea typeface="Consolas" charset="0"/>
                <a:cs typeface="Consolas" charset="0"/>
              </a:rPr>
              <a:t> nukem2_051.avi -r 17.5 f%000d.png </a:t>
            </a:r>
            <a:endParaRPr lang="en-US" sz="2400" dirty="0">
              <a:latin typeface="Consolas" charset="0"/>
              <a:ea typeface="Consolas" charset="0"/>
              <a:cs typeface="Consolas" charset="0"/>
            </a:endParaRPr>
          </a:p>
        </p:txBody>
      </p:sp>
      <p:sp>
        <p:nvSpPr>
          <p:cNvPr id="13" name="Slide Number Placeholder 12"/>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22652836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fade">
                                      <p:cBhvr>
                                        <p:cTn id="15" dur="500"/>
                                        <p:tgtEl>
                                          <p:spTgt spid="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0"/>
                                        </p:tgtEl>
                                        <p:attrNameLst>
                                          <p:attrName>style.visibility</p:attrName>
                                        </p:attrNameLst>
                                      </p:cBhvr>
                                      <p:to>
                                        <p:strVal val="visible"/>
                                      </p:to>
                                    </p:set>
                                    <p:animEffect transition="in" filter="fade">
                                      <p:cBhvr>
                                        <p:cTn id="21" dur="500"/>
                                        <p:tgtEl>
                                          <p:spTgt spid="1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1"/>
                                        </p:tgtEl>
                                        <p:attrNameLst>
                                          <p:attrName>style.visibility</p:attrName>
                                        </p:attrNameLst>
                                      </p:cBhvr>
                                      <p:to>
                                        <p:strVal val="visible"/>
                                      </p:to>
                                    </p:set>
                                    <p:animEffect transition="in" filter="fade">
                                      <p:cBhvr>
                                        <p:cTn id="24" dur="500"/>
                                        <p:tgtEl>
                                          <p:spTgt spid="1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
                                        </p:tgtEl>
                                        <p:attrNameLst>
                                          <p:attrName>style.visibility</p:attrName>
                                        </p:attrNameLst>
                                      </p:cBhvr>
                                      <p:to>
                                        <p:strVal val="visible"/>
                                      </p:to>
                                    </p:set>
                                    <p:animEffect transition="in" filter="fade">
                                      <p:cBhvr>
                                        <p:cTn id="27"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8" grpId="0" animBg="1"/>
      <p:bldP spid="9" grpId="0" animBg="1"/>
      <p:bldP spid="10" grpId="0" animBg="1"/>
      <p:bldP spid="11" grpId="0" animBg="1"/>
      <p:bldP spid="12"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Stepping through video captures</a:t>
            </a:r>
          </a:p>
        </p:txBody>
      </p:sp>
      <p:pic>
        <p:nvPicPr>
          <p:cNvPr id="4" name="Content Placeholder 3"/>
          <p:cNvPicPr>
            <a:picLocks noGrp="1" noChangeAspect="1"/>
          </p:cNvPicPr>
          <p:nvPr>
            <p:ph idx="1"/>
          </p:nvPr>
        </p:nvPicPr>
        <p:blipFill rotWithShape="1">
          <a:blip r:embed="rId2">
            <a:extLst>
              <a:ext uri="{28A0092B-C50C-407E-A947-70E740481C1C}">
                <a14:useLocalDpi xmlns:a14="http://schemas.microsoft.com/office/drawing/2010/main" val="0"/>
              </a:ext>
            </a:extLst>
          </a:blip>
          <a:srcRect l="46788" t="35087" r="17411" b="30714"/>
          <a:stretch/>
        </p:blipFill>
        <p:spPr>
          <a:xfrm>
            <a:off x="1061357" y="1707017"/>
            <a:ext cx="4159166" cy="2483061"/>
          </a:xfrm>
        </p:spPr>
      </p:pic>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l="46250" t="35087" r="17590" b="30714"/>
          <a:stretch/>
        </p:blipFill>
        <p:spPr>
          <a:xfrm>
            <a:off x="5763985" y="1674360"/>
            <a:ext cx="4200897" cy="2483061"/>
          </a:xfrm>
          <a:prstGeom prst="rect">
            <a:avLst/>
          </a:prstGeom>
        </p:spPr>
      </p:pic>
      <p:pic>
        <p:nvPicPr>
          <p:cNvPr id="6" name="Picture 5"/>
          <p:cNvPicPr>
            <a:picLocks noChangeAspect="1"/>
          </p:cNvPicPr>
          <p:nvPr/>
        </p:nvPicPr>
        <p:blipFill rotWithShape="1">
          <a:blip r:embed="rId4">
            <a:extLst>
              <a:ext uri="{28A0092B-C50C-407E-A947-70E740481C1C}">
                <a14:useLocalDpi xmlns:a14="http://schemas.microsoft.com/office/drawing/2010/main" val="0"/>
              </a:ext>
            </a:extLst>
          </a:blip>
          <a:srcRect l="46942" t="37341" r="18170" b="31357"/>
          <a:stretch/>
        </p:blipFill>
        <p:spPr>
          <a:xfrm>
            <a:off x="3624942" y="4402354"/>
            <a:ext cx="4053033" cy="2272735"/>
          </a:xfrm>
          <a:prstGeom prst="rect">
            <a:avLst/>
          </a:prstGeom>
        </p:spPr>
      </p:pic>
      <p:sp>
        <p:nvSpPr>
          <p:cNvPr id="7" name="Slide Number Placeholder 6"/>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6008912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Building custom levels for testing</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0" y="1433740"/>
            <a:ext cx="8731441" cy="5032374"/>
          </a:xfrm>
        </p:spPr>
      </p:pic>
      <p:sp>
        <p:nvSpPr>
          <p:cNvPr id="5" name="Slide Number Placeholder 4"/>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149135201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Disassembling with Ida Pro</a:t>
            </a:r>
            <a:endParaRPr lang="en-US" dirty="0"/>
          </a:p>
        </p:txBody>
      </p:sp>
      <p:sp>
        <p:nvSpPr>
          <p:cNvPr id="8" name="Content Placeholder 7"/>
          <p:cNvSpPr>
            <a:spLocks noGrp="1"/>
          </p:cNvSpPr>
          <p:nvPr>
            <p:ph idx="1"/>
          </p:nvPr>
        </p:nvSpPr>
        <p:spPr/>
        <p:txBody>
          <a:bodyPr>
            <a:normAutofit lnSpcReduction="10000"/>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Ida Pro </a:t>
            </a:r>
            <a:r>
              <a:rPr lang="mr-IN" dirty="0" smtClean="0"/>
              <a:t>–</a:t>
            </a:r>
            <a:r>
              <a:rPr lang="en-US" dirty="0" smtClean="0"/>
              <a:t> The interactive disassembler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Features:</a:t>
            </a:r>
          </a:p>
          <a:p>
            <a:pPr>
              <a:lnSpc>
                <a:spcPct val="100000"/>
              </a:lnSpc>
              <a:spcBef>
                <a:spcPts val="0"/>
              </a:spcBef>
            </a:pPr>
            <a:r>
              <a:rPr lang="en-US" dirty="0" smtClean="0"/>
              <a:t>Visualize control flow as graph</a:t>
            </a:r>
          </a:p>
          <a:p>
            <a:pPr>
              <a:lnSpc>
                <a:spcPct val="100000"/>
              </a:lnSpc>
              <a:spcBef>
                <a:spcPts val="0"/>
              </a:spcBef>
            </a:pPr>
            <a:r>
              <a:rPr lang="en-US" dirty="0" smtClean="0"/>
              <a:t>Assign names to function parameters, variables, functions etc.</a:t>
            </a:r>
          </a:p>
          <a:p>
            <a:pPr>
              <a:lnSpc>
                <a:spcPct val="100000"/>
              </a:lnSpc>
              <a:spcBef>
                <a:spcPts val="0"/>
              </a:spcBef>
            </a:pPr>
            <a:r>
              <a:rPr lang="en-US" dirty="0" smtClean="0"/>
              <a:t>Define </a:t>
            </a:r>
            <a:r>
              <a:rPr lang="en-US" dirty="0" err="1" smtClean="0"/>
              <a:t>struct</a:t>
            </a:r>
            <a:r>
              <a:rPr lang="en-US" dirty="0" smtClean="0"/>
              <a:t> layouts</a:t>
            </a:r>
          </a:p>
          <a:p>
            <a:pPr>
              <a:lnSpc>
                <a:spcPct val="100000"/>
              </a:lnSpc>
              <a:spcBef>
                <a:spcPts val="0"/>
              </a:spcBef>
            </a:pPr>
            <a:r>
              <a:rPr lang="en-US" dirty="0" smtClean="0"/>
              <a:t>Jump to cross-references</a:t>
            </a:r>
          </a:p>
          <a:p>
            <a:pPr>
              <a:lnSpc>
                <a:spcPct val="100000"/>
              </a:lnSpc>
              <a:spcBef>
                <a:spcPts val="0"/>
              </a:spcBef>
            </a:pPr>
            <a:endParaRPr lang="en-US" dirty="0"/>
          </a:p>
          <a:p>
            <a:pPr marL="0" indent="0">
              <a:lnSpc>
                <a:spcPct val="100000"/>
              </a:lnSpc>
              <a:spcBef>
                <a:spcPts val="0"/>
              </a:spcBef>
              <a:buNone/>
            </a:pPr>
            <a:r>
              <a:rPr lang="en-US" dirty="0" smtClean="0"/>
              <a:t>Version 5 free for non-commercial use:</a:t>
            </a:r>
          </a:p>
          <a:p>
            <a:pPr marL="0" indent="0">
              <a:lnSpc>
                <a:spcPct val="100000"/>
              </a:lnSpc>
              <a:spcBef>
                <a:spcPts val="0"/>
              </a:spcBef>
              <a:buNone/>
            </a:pPr>
            <a:endParaRPr lang="en-US" sz="1600" dirty="0" smtClean="0"/>
          </a:p>
          <a:p>
            <a:pPr marL="0" indent="0">
              <a:lnSpc>
                <a:spcPct val="100000"/>
              </a:lnSpc>
              <a:spcBef>
                <a:spcPts val="0"/>
              </a:spcBef>
              <a:buNone/>
            </a:pPr>
            <a:r>
              <a:rPr lang="en-US" sz="2400" u="sng" dirty="0" smtClean="0">
                <a:solidFill>
                  <a:schemeClr val="accent6"/>
                </a:solidFill>
                <a:hlinkClick r:id="rId2"/>
              </a:rPr>
              <a:t>https</a:t>
            </a:r>
            <a:r>
              <a:rPr lang="en-US" sz="2400" u="sng" dirty="0">
                <a:solidFill>
                  <a:schemeClr val="accent6"/>
                </a:solidFill>
                <a:hlinkClick r:id="rId2"/>
              </a:rPr>
              <a:t>://</a:t>
            </a:r>
            <a:r>
              <a:rPr lang="en-US" sz="2400" u="sng" dirty="0" smtClean="0">
                <a:solidFill>
                  <a:schemeClr val="accent6"/>
                </a:solidFill>
                <a:hlinkClick r:id="rId2"/>
              </a:rPr>
              <a:t>www.hexrays.com/products/ida/support/download_freeware.shtml</a:t>
            </a:r>
            <a:endParaRPr lang="en-US" sz="2400" u="sng" dirty="0" smtClean="0">
              <a:solidFill>
                <a:schemeClr val="accent6"/>
              </a:solidFill>
            </a:endParaRPr>
          </a:p>
        </p:txBody>
      </p:sp>
      <p:sp>
        <p:nvSpPr>
          <p:cNvPr id="10" name="Slide Number Placeholder 9"/>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1438657115"/>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8494" y="1076098"/>
            <a:ext cx="4876481" cy="4705805"/>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73567" y="0"/>
            <a:ext cx="7106736" cy="6858000"/>
          </a:xfrm>
          <a:prstGeom prst="rect">
            <a:avLst/>
          </a:prstGeom>
        </p:spPr>
      </p:pic>
      <p:sp>
        <p:nvSpPr>
          <p:cNvPr id="8" name="Rectangle 7"/>
          <p:cNvSpPr/>
          <p:nvPr/>
        </p:nvSpPr>
        <p:spPr>
          <a:xfrm>
            <a:off x="1424602" y="2850016"/>
            <a:ext cx="583812" cy="546327"/>
          </a:xfrm>
          <a:prstGeom prst="rect">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D57F1E4F-1CFF-5643-939E-217C01CDF565}" type="slidenum">
              <a:rPr lang="en-US" smtClean="0"/>
              <a:pPr/>
              <a:t>28</a:t>
            </a:fld>
            <a:endParaRPr lang="en-US" dirty="0"/>
          </a:p>
        </p:txBody>
      </p:sp>
    </p:spTree>
    <p:extLst>
      <p:ext uri="{BB962C8B-B14F-4D97-AF65-F5344CB8AC3E}">
        <p14:creationId xmlns:p14="http://schemas.microsoft.com/office/powerpoint/2010/main" val="552228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fade">
                                      <p:cBhvr>
                                        <p:cTn id="10"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42632" y="0"/>
            <a:ext cx="7106736" cy="6858000"/>
          </a:xfrm>
          <a:prstGeom prst="rect">
            <a:avLst/>
          </a:prstGeom>
        </p:spPr>
      </p:pic>
      <p:sp>
        <p:nvSpPr>
          <p:cNvPr id="6" name="Rectangle 5"/>
          <p:cNvSpPr/>
          <p:nvPr/>
        </p:nvSpPr>
        <p:spPr>
          <a:xfrm>
            <a:off x="6731387" y="3813399"/>
            <a:ext cx="1988069" cy="219758"/>
          </a:xfrm>
          <a:prstGeom prst="rect">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a:off x="4908031" y="4684255"/>
            <a:ext cx="333440" cy="246973"/>
          </a:xfrm>
          <a:prstGeom prst="rect">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5610159" y="5729284"/>
            <a:ext cx="1443783" cy="230645"/>
          </a:xfrm>
          <a:prstGeom prst="rect">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lide Number Placeholder 2"/>
          <p:cNvSpPr>
            <a:spLocks noGrp="1"/>
          </p:cNvSpPr>
          <p:nvPr>
            <p:ph type="sldNum" sz="quarter" idx="12"/>
          </p:nvPr>
        </p:nvSpPr>
        <p:spPr/>
        <p:txBody>
          <a:bodyPr/>
          <a:lstStyle/>
          <a:p>
            <a:fld id="{D57F1E4F-1CFF-5643-939E-217C01CDF565}" type="slidenum">
              <a:rPr lang="en-US" smtClean="0"/>
              <a:pPr/>
              <a:t>29</a:t>
            </a:fld>
            <a:endParaRPr lang="en-US" dirty="0"/>
          </a:p>
        </p:txBody>
      </p:sp>
    </p:spTree>
    <p:extLst>
      <p:ext uri="{BB962C8B-B14F-4D97-AF65-F5344CB8AC3E}">
        <p14:creationId xmlns:p14="http://schemas.microsoft.com/office/powerpoint/2010/main" val="11502847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fade">
                                      <p:cBhvr>
                                        <p:cTn id="12" dur="500"/>
                                        <p:tgtEl>
                                          <p:spTgt spid="7"/>
                                        </p:tgtEl>
                                      </p:cBhvr>
                                    </p:animEffect>
                                  </p:childTnLst>
                                </p:cTn>
                              </p:par>
                              <p:par>
                                <p:cTn id="13" presetID="10" presetClass="exit" presetSubtype="0" fill="hold" grpId="1" nodeType="withEffect">
                                  <p:stCondLst>
                                    <p:cond delay="0"/>
                                  </p:stCondLst>
                                  <p:childTnLst>
                                    <p:animEffect transition="out" filter="fade">
                                      <p:cBhvr>
                                        <p:cTn id="14" dur="500"/>
                                        <p:tgtEl>
                                          <p:spTgt spid="6"/>
                                        </p:tgtEl>
                                      </p:cBhvr>
                                    </p:animEffect>
                                    <p:set>
                                      <p:cBhvr>
                                        <p:cTn id="15" dur="1" fill="hold">
                                          <p:stCondLst>
                                            <p:cond delay="499"/>
                                          </p:stCondLst>
                                        </p:cTn>
                                        <p:tgtEl>
                                          <p:spTgt spid="6"/>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fade">
                                      <p:cBhvr>
                                        <p:cTn id="20" dur="500"/>
                                        <p:tgtEl>
                                          <p:spTgt spid="9"/>
                                        </p:tgtEl>
                                      </p:cBhvr>
                                    </p:animEffect>
                                  </p:childTnLst>
                                </p:cTn>
                              </p:par>
                              <p:par>
                                <p:cTn id="21" presetID="10" presetClass="exit" presetSubtype="0" fill="hold" grpId="1" nodeType="withEffect">
                                  <p:stCondLst>
                                    <p:cond delay="0"/>
                                  </p:stCondLst>
                                  <p:childTnLst>
                                    <p:animEffect transition="out" filter="fade">
                                      <p:cBhvr>
                                        <p:cTn id="22" dur="500"/>
                                        <p:tgtEl>
                                          <p:spTgt spid="7"/>
                                        </p:tgtEl>
                                      </p:cBhvr>
                                    </p:animEffect>
                                    <p:set>
                                      <p:cBhvr>
                                        <p:cTn id="23"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6" grpId="1" animBg="1"/>
      <p:bldP spid="7" grpId="0" animBg="1"/>
      <p:bldP spid="7" grpId="1" animBg="1"/>
      <p:bldP spid="9"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rotWithShape="1">
          <a:blip r:embed="rId2"/>
          <a:srcRect l="2252" t="2827"/>
          <a:stretch/>
        </p:blipFill>
        <p:spPr>
          <a:xfrm>
            <a:off x="531341" y="407771"/>
            <a:ext cx="4520917" cy="5449331"/>
          </a:xfrm>
          <a:prstGeom prst="rect">
            <a:avLst/>
          </a:prstGeom>
        </p:spPr>
      </p:pic>
      <p:sp>
        <p:nvSpPr>
          <p:cNvPr id="6" name="Shape 74"/>
          <p:cNvSpPr txBox="1">
            <a:spLocks/>
          </p:cNvSpPr>
          <p:nvPr/>
        </p:nvSpPr>
        <p:spPr>
          <a:xfrm>
            <a:off x="4832400" y="354474"/>
            <a:ext cx="6940500" cy="5678025"/>
          </a:xfrm>
          <a:prstGeom prst="rect">
            <a:avLst/>
          </a:prstGeom>
        </p:spPr>
        <p:txBody>
          <a:bodyPr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buFont typeface="Arial" panose="020B0604020202020204" pitchFamily="34" charset="0"/>
              <a:buNone/>
            </a:pPr>
            <a:endParaRPr lang="en" dirty="0"/>
          </a:p>
        </p:txBody>
      </p:sp>
      <p:sp>
        <p:nvSpPr>
          <p:cNvPr id="7" name="Shape 74"/>
          <p:cNvSpPr txBox="1">
            <a:spLocks/>
          </p:cNvSpPr>
          <p:nvPr/>
        </p:nvSpPr>
        <p:spPr>
          <a:xfrm>
            <a:off x="5886500" y="354474"/>
            <a:ext cx="6940500" cy="6109825"/>
          </a:xfrm>
          <a:prstGeom prst="rect">
            <a:avLst/>
          </a:prstGeom>
        </p:spPr>
        <p:txBody>
          <a:bodyPr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buFont typeface="Arial" panose="020B0604020202020204" pitchFamily="34" charset="0"/>
              <a:buNone/>
            </a:pPr>
            <a:r>
              <a:rPr lang="en" sz="2400" dirty="0" smtClean="0"/>
              <a:t>Duke </a:t>
            </a:r>
            <a:r>
              <a:rPr lang="en" sz="2400" dirty="0" err="1" smtClean="0"/>
              <a:t>Nukem</a:t>
            </a:r>
            <a:r>
              <a:rPr lang="en" sz="2400" dirty="0" smtClean="0"/>
              <a:t> II</a:t>
            </a:r>
            <a:endParaRPr lang="en-US" sz="2400" dirty="0" smtClean="0"/>
          </a:p>
          <a:p>
            <a:pPr>
              <a:lnSpc>
                <a:spcPct val="100000"/>
              </a:lnSpc>
              <a:spcBef>
                <a:spcPts val="0"/>
              </a:spcBef>
              <a:buFont typeface="Arial" panose="020B0604020202020204" pitchFamily="34" charset="0"/>
              <a:buNone/>
            </a:pPr>
            <a:endParaRPr lang="en" sz="1800" dirty="0" smtClean="0"/>
          </a:p>
          <a:p>
            <a:pPr>
              <a:lnSpc>
                <a:spcPct val="100000"/>
              </a:lnSpc>
              <a:spcBef>
                <a:spcPts val="0"/>
              </a:spcBef>
              <a:buFont typeface="Arial" panose="020B0604020202020204" pitchFamily="34" charset="0"/>
              <a:buNone/>
            </a:pPr>
            <a:r>
              <a:rPr lang="en" sz="1800" dirty="0" smtClean="0"/>
              <a:t>Released</a:t>
            </a:r>
            <a:r>
              <a:rPr lang="en-US" sz="1800" dirty="0" smtClean="0"/>
              <a:t>:</a:t>
            </a:r>
            <a:r>
              <a:rPr lang="en" sz="1800" dirty="0" smtClean="0"/>
              <a:t> Dec. 1993</a:t>
            </a:r>
          </a:p>
          <a:p>
            <a:pPr>
              <a:lnSpc>
                <a:spcPct val="100000"/>
              </a:lnSpc>
              <a:spcBef>
                <a:spcPts val="0"/>
              </a:spcBef>
              <a:buFont typeface="Arial" panose="020B0604020202020204" pitchFamily="34" charset="0"/>
              <a:buNone/>
            </a:pPr>
            <a:endParaRPr lang="en-US" sz="1800" dirty="0" smtClean="0"/>
          </a:p>
          <a:p>
            <a:pPr>
              <a:lnSpc>
                <a:spcPct val="100000"/>
              </a:lnSpc>
              <a:spcBef>
                <a:spcPts val="0"/>
              </a:spcBef>
              <a:buFont typeface="Arial" panose="020B0604020202020204" pitchFamily="34" charset="0"/>
              <a:buNone/>
            </a:pPr>
            <a:r>
              <a:rPr lang="en" sz="1800" dirty="0" smtClean="0"/>
              <a:t>Free shareware version (¼ of full content)</a:t>
            </a:r>
            <a:endParaRPr lang="en-US" sz="1800" dirty="0" smtClean="0"/>
          </a:p>
          <a:p>
            <a:pPr>
              <a:lnSpc>
                <a:spcPct val="100000"/>
              </a:lnSpc>
              <a:spcBef>
                <a:spcPts val="0"/>
              </a:spcBef>
              <a:buFont typeface="Arial" panose="020B0604020202020204" pitchFamily="34" charset="0"/>
              <a:buNone/>
            </a:pPr>
            <a:r>
              <a:rPr lang="en-US" sz="1800" dirty="0"/>
              <a:t>P</a:t>
            </a:r>
            <a:r>
              <a:rPr lang="en" sz="1800" dirty="0" smtClean="0"/>
              <a:t>aid full version</a:t>
            </a:r>
            <a:r>
              <a:rPr lang="en-US" sz="1800" dirty="0" smtClean="0"/>
              <a:t> ($ 35)</a:t>
            </a:r>
            <a:endParaRPr lang="en" sz="1800" dirty="0" smtClean="0"/>
          </a:p>
          <a:p>
            <a:pPr>
              <a:lnSpc>
                <a:spcPct val="100000"/>
              </a:lnSpc>
              <a:spcBef>
                <a:spcPts val="0"/>
              </a:spcBef>
              <a:spcAft>
                <a:spcPts val="1000"/>
              </a:spcAft>
              <a:buFont typeface="Arial" panose="020B0604020202020204" pitchFamily="34" charset="0"/>
              <a:buNone/>
            </a:pPr>
            <a:endParaRPr lang="en-US" sz="1800" dirty="0" smtClean="0"/>
          </a:p>
          <a:p>
            <a:pPr>
              <a:lnSpc>
                <a:spcPct val="100000"/>
              </a:lnSpc>
              <a:spcBef>
                <a:spcPts val="0"/>
              </a:spcBef>
              <a:spcAft>
                <a:spcPts val="1000"/>
              </a:spcAft>
              <a:buFont typeface="Arial" panose="020B0604020202020204" pitchFamily="34" charset="0"/>
              <a:buNone/>
            </a:pPr>
            <a:r>
              <a:rPr lang="en" sz="1800" dirty="0" smtClean="0"/>
              <a:t>System requirements:</a:t>
            </a:r>
          </a:p>
          <a:p>
            <a:pPr marL="457200">
              <a:lnSpc>
                <a:spcPct val="100000"/>
              </a:lnSpc>
              <a:spcBef>
                <a:spcPts val="0"/>
              </a:spcBef>
              <a:spcAft>
                <a:spcPts val="800"/>
              </a:spcAft>
            </a:pPr>
            <a:r>
              <a:rPr lang="en" sz="1800" dirty="0" smtClean="0"/>
              <a:t>286 CPU</a:t>
            </a:r>
            <a:r>
              <a:rPr lang="en-US" sz="1800" dirty="0" smtClean="0"/>
              <a:t> (386 recommended)</a:t>
            </a:r>
            <a:endParaRPr lang="en" sz="1800" dirty="0" smtClean="0"/>
          </a:p>
          <a:p>
            <a:pPr marL="457200">
              <a:lnSpc>
                <a:spcPct val="100000"/>
              </a:lnSpc>
              <a:spcBef>
                <a:spcPts val="0"/>
              </a:spcBef>
              <a:spcAft>
                <a:spcPts val="800"/>
              </a:spcAft>
            </a:pPr>
            <a:r>
              <a:rPr lang="en" sz="1800" dirty="0" smtClean="0"/>
              <a:t>560 KB RAM</a:t>
            </a:r>
          </a:p>
          <a:p>
            <a:pPr marL="457200">
              <a:lnSpc>
                <a:spcPct val="100000"/>
              </a:lnSpc>
              <a:spcBef>
                <a:spcPts val="0"/>
              </a:spcBef>
              <a:spcAft>
                <a:spcPts val="800"/>
              </a:spcAft>
            </a:pPr>
            <a:r>
              <a:rPr lang="en" sz="1800" dirty="0" smtClean="0"/>
              <a:t>MS-DOS 3.3</a:t>
            </a:r>
          </a:p>
          <a:p>
            <a:pPr marL="457200">
              <a:lnSpc>
                <a:spcPct val="100000"/>
              </a:lnSpc>
              <a:spcBef>
                <a:spcPts val="0"/>
              </a:spcBef>
              <a:spcAft>
                <a:spcPts val="800"/>
              </a:spcAft>
            </a:pPr>
            <a:r>
              <a:rPr lang="en" sz="1800" dirty="0" smtClean="0"/>
              <a:t>VGA-compatible video card</a:t>
            </a:r>
          </a:p>
          <a:p>
            <a:pPr>
              <a:lnSpc>
                <a:spcPct val="100000"/>
              </a:lnSpc>
              <a:spcBef>
                <a:spcPts val="0"/>
              </a:spcBef>
              <a:spcAft>
                <a:spcPts val="1000"/>
              </a:spcAft>
              <a:buFont typeface="Arial" panose="020B0604020202020204" pitchFamily="34" charset="0"/>
              <a:buNone/>
            </a:pPr>
            <a:r>
              <a:rPr lang="en" sz="1800" dirty="0" smtClean="0"/>
              <a:t>Optionally supported:</a:t>
            </a:r>
          </a:p>
          <a:p>
            <a:pPr marL="457200">
              <a:lnSpc>
                <a:spcPct val="100000"/>
              </a:lnSpc>
              <a:spcBef>
                <a:spcPts val="0"/>
              </a:spcBef>
              <a:spcAft>
                <a:spcPts val="800"/>
              </a:spcAft>
            </a:pPr>
            <a:r>
              <a:rPr lang="en" sz="1800" dirty="0" err="1" smtClean="0"/>
              <a:t>Soundblaster</a:t>
            </a:r>
            <a:r>
              <a:rPr lang="en" sz="1800" dirty="0" smtClean="0"/>
              <a:t> + </a:t>
            </a:r>
            <a:r>
              <a:rPr lang="en" sz="1800" dirty="0" err="1" smtClean="0"/>
              <a:t>AdLib</a:t>
            </a:r>
            <a:r>
              <a:rPr lang="en" sz="1800" dirty="0" smtClean="0"/>
              <a:t> sound cards</a:t>
            </a:r>
          </a:p>
          <a:p>
            <a:pPr marL="457200">
              <a:lnSpc>
                <a:spcPct val="100000"/>
              </a:lnSpc>
              <a:spcBef>
                <a:spcPts val="0"/>
              </a:spcBef>
              <a:spcAft>
                <a:spcPts val="800"/>
              </a:spcAft>
            </a:pPr>
            <a:r>
              <a:rPr lang="en" sz="1800" dirty="0" smtClean="0"/>
              <a:t>Joysticks</a:t>
            </a:r>
            <a:endParaRPr lang="en" sz="1800" dirty="0"/>
          </a:p>
        </p:txBody>
      </p:sp>
      <p:sp>
        <p:nvSpPr>
          <p:cNvPr id="8" name="Rectangle 7"/>
          <p:cNvSpPr/>
          <p:nvPr/>
        </p:nvSpPr>
        <p:spPr>
          <a:xfrm>
            <a:off x="342900" y="6463957"/>
            <a:ext cx="8597900" cy="369332"/>
          </a:xfrm>
          <a:prstGeom prst="rect">
            <a:avLst/>
          </a:prstGeom>
        </p:spPr>
        <p:txBody>
          <a:bodyPr wrap="square">
            <a:spAutoFit/>
          </a:bodyPr>
          <a:lstStyle/>
          <a:p>
            <a:r>
              <a:rPr lang="en-US" dirty="0"/>
              <a:t>http://</a:t>
            </a:r>
            <a:r>
              <a:rPr lang="en-US" dirty="0" err="1"/>
              <a:t>www.mobygames.com</a:t>
            </a:r>
            <a:r>
              <a:rPr lang="en-US" dirty="0"/>
              <a:t>/images/covers/l/21879-duke-nukem-ii-dos-front-cover.jpg</a:t>
            </a:r>
          </a:p>
        </p:txBody>
      </p:sp>
      <p:sp>
        <p:nvSpPr>
          <p:cNvPr id="2" name="Slide Number Placeholder 1"/>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209913539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54093" y="0"/>
            <a:ext cx="6883814" cy="6858000"/>
          </a:xfrm>
          <a:prstGeom prst="rect">
            <a:avLst/>
          </a:prstGeom>
        </p:spPr>
      </p:pic>
      <p:sp>
        <p:nvSpPr>
          <p:cNvPr id="9" name="Slide Number Placeholder 8"/>
          <p:cNvSpPr>
            <a:spLocks noGrp="1"/>
          </p:cNvSpPr>
          <p:nvPr>
            <p:ph type="sldNum" sz="quarter" idx="12"/>
          </p:nvPr>
        </p:nvSpPr>
        <p:spPr/>
        <p:txBody>
          <a:bodyPr/>
          <a:lstStyle/>
          <a:p>
            <a:fld id="{D57F1E4F-1CFF-5643-939E-217C01CDF565}" type="slidenum">
              <a:rPr lang="en-US" smtClean="0"/>
              <a:pPr/>
              <a:t>30</a:t>
            </a:fld>
            <a:endParaRPr lang="en-US" dirty="0"/>
          </a:p>
        </p:txBody>
      </p:sp>
    </p:spTree>
    <p:extLst>
      <p:ext uri="{BB962C8B-B14F-4D97-AF65-F5344CB8AC3E}">
        <p14:creationId xmlns:p14="http://schemas.microsoft.com/office/powerpoint/2010/main" val="2135171823"/>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Disassembling: Workflow</a:t>
            </a:r>
            <a:endParaRPr lang="en-US" dirty="0"/>
          </a:p>
        </p:txBody>
      </p:sp>
      <p:sp>
        <p:nvSpPr>
          <p:cNvPr id="3" name="Content Placeholder 2"/>
          <p:cNvSpPr>
            <a:spLocks noGrp="1"/>
          </p:cNvSpPr>
          <p:nvPr>
            <p:ph idx="1"/>
          </p:nvPr>
        </p:nvSpPr>
        <p:spPr/>
        <p:txBody>
          <a:bodyPr/>
          <a:lstStyle/>
          <a:p>
            <a:pPr>
              <a:lnSpc>
                <a:spcPct val="100000"/>
              </a:lnSpc>
              <a:spcBef>
                <a:spcPts val="0"/>
              </a:spcBef>
            </a:pPr>
            <a:r>
              <a:rPr lang="en-US" dirty="0" smtClean="0"/>
              <a:t>Open graph for function</a:t>
            </a:r>
          </a:p>
          <a:p>
            <a:pPr>
              <a:lnSpc>
                <a:spcPct val="100000"/>
              </a:lnSpc>
              <a:spcBef>
                <a:spcPts val="0"/>
              </a:spcBef>
            </a:pPr>
            <a:r>
              <a:rPr lang="en-US" dirty="0" smtClean="0"/>
              <a:t>Make sure known names/definitions etc. are applied</a:t>
            </a:r>
          </a:p>
          <a:p>
            <a:pPr>
              <a:lnSpc>
                <a:spcPct val="100000"/>
              </a:lnSpc>
              <a:spcBef>
                <a:spcPts val="0"/>
              </a:spcBef>
            </a:pPr>
            <a:r>
              <a:rPr lang="en-US" dirty="0" smtClean="0"/>
              <a:t>Transcribe assembly into C-like pseudo-code</a:t>
            </a:r>
          </a:p>
          <a:p>
            <a:pPr>
              <a:lnSpc>
                <a:spcPct val="100000"/>
              </a:lnSpc>
              <a:spcBef>
                <a:spcPts val="0"/>
              </a:spcBef>
            </a:pPr>
            <a:r>
              <a:rPr lang="en-US" dirty="0" smtClean="0"/>
              <a:t>Simplify pseudo-code, identify underlying logic</a:t>
            </a:r>
          </a:p>
          <a:p>
            <a:pPr>
              <a:lnSpc>
                <a:spcPct val="100000"/>
              </a:lnSpc>
              <a:spcBef>
                <a:spcPts val="0"/>
              </a:spcBef>
            </a:pPr>
            <a:r>
              <a:rPr lang="en-US" dirty="0" smtClean="0"/>
              <a:t>C++ implementation</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31</a:t>
            </a:fld>
            <a:endParaRPr lang="en-US" dirty="0"/>
          </a:p>
        </p:txBody>
      </p:sp>
    </p:spTree>
    <p:extLst>
      <p:ext uri="{BB962C8B-B14F-4D97-AF65-F5344CB8AC3E}">
        <p14:creationId xmlns:p14="http://schemas.microsoft.com/office/powerpoint/2010/main" val="2027526576"/>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5999" y="0"/>
            <a:ext cx="7106736" cy="6858000"/>
          </a:xfrm>
          <a:prstGeom prst="rect">
            <a:avLst/>
          </a:prstGeom>
        </p:spPr>
      </p:pic>
      <p:sp>
        <p:nvSpPr>
          <p:cNvPr id="4" name="Slide Number Placeholder 3"/>
          <p:cNvSpPr>
            <a:spLocks noGrp="1"/>
          </p:cNvSpPr>
          <p:nvPr>
            <p:ph type="sldNum" sz="quarter" idx="12"/>
          </p:nvPr>
        </p:nvSpPr>
        <p:spPr/>
        <p:txBody>
          <a:bodyPr/>
          <a:lstStyle/>
          <a:p>
            <a:fld id="{D57F1E4F-1CFF-5643-939E-217C01CDF565}" type="slidenum">
              <a:rPr lang="en-US" smtClean="0"/>
              <a:pPr/>
              <a:t>32</a:t>
            </a:fld>
            <a:endParaRPr lang="en-US" dirty="0"/>
          </a:p>
        </p:txBody>
      </p:sp>
      <p:sp>
        <p:nvSpPr>
          <p:cNvPr id="6" name="Rectangle 5"/>
          <p:cNvSpPr/>
          <p:nvPr/>
        </p:nvSpPr>
        <p:spPr>
          <a:xfrm>
            <a:off x="7594601" y="1348037"/>
            <a:ext cx="4102100" cy="4524315"/>
          </a:xfrm>
          <a:prstGeom prst="rect">
            <a:avLst/>
          </a:prstGeom>
          <a:solidFill>
            <a:srgbClr val="293134"/>
          </a:solidFill>
        </p:spPr>
        <p:txBody>
          <a:bodyPr wrap="square">
            <a:spAutoFit/>
          </a:bodyPr>
          <a:lstStyle/>
          <a:p>
            <a:r>
              <a:rPr lang="de-DE" dirty="0" err="1">
                <a:solidFill>
                  <a:srgbClr val="678CB1"/>
                </a:solidFill>
                <a:highlight>
                  <a:srgbClr val="293134"/>
                </a:highlight>
                <a:latin typeface="Consolas" panose="020B0609020204030204" pitchFamily="49" charset="0"/>
                <a:cs typeface="Consolas" panose="020B0609020204030204" pitchFamily="49" charset="0"/>
              </a:rPr>
              <a:t>const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678CB1"/>
                </a:solidFill>
                <a:highlight>
                  <a:srgbClr val="293134"/>
                </a:highlight>
                <a:latin typeface="Consolas" panose="020B0609020204030204" pitchFamily="49" charset="0"/>
                <a:cs typeface="Consolas" panose="020B0609020204030204" pitchFamily="49" charset="0"/>
              </a:rPr>
              <a:t>int</a:t>
            </a:r>
            <a:r>
              <a:rPr lang="de-DE" dirty="0">
                <a:solidFill>
                  <a:srgbClr val="E0E2E4"/>
                </a:solidFill>
                <a:highlight>
                  <a:srgbClr val="293134"/>
                </a:highlight>
                <a:latin typeface="Consolas" panose="020B0609020204030204" pitchFamily="49" charset="0"/>
                <a:cs typeface="Consolas" panose="020B0609020204030204" pitchFamily="49" charset="0"/>
              </a:rPr>
              <a:t> UP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b="1" dirty="0" err="1">
                <a:solidFill>
                  <a:srgbClr val="93C763"/>
                </a:solidFill>
                <a:highlight>
                  <a:srgbClr val="293134"/>
                </a:highlight>
                <a:latin typeface="Consolas" panose="020B0609020204030204" pitchFamily="49" charset="0"/>
                <a:cs typeface="Consolas" panose="020B0609020204030204" pitchFamily="49" charset="0"/>
              </a:rPr>
              <a:t>if</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state</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a:solidFill>
                  <a:srgbClr val="E0E2E4"/>
                </a:solidFill>
                <a:highlight>
                  <a:srgbClr val="293134"/>
                </a:highlight>
                <a:latin typeface="Consolas" panose="020B0609020204030204" pitchFamily="49" charset="0"/>
                <a:cs typeface="Consolas" panose="020B0609020204030204" pitchFamily="49" charset="0"/>
              </a:rPr>
              <a:t>field_12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b="1" dirty="0" err="1">
                <a:solidFill>
                  <a:srgbClr val="93C763"/>
                </a:solidFill>
                <a:highlight>
                  <a:srgbClr val="293134"/>
                </a:highlight>
                <a:latin typeface="Consolas" panose="020B0609020204030204" pitchFamily="49" charset="0"/>
                <a:cs typeface="Consolas" panose="020B0609020204030204" pitchFamily="49" charset="0"/>
              </a:rPr>
              <a:t>if</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state</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err="1">
                <a:solidFill>
                  <a:srgbClr val="E0E2E4"/>
                </a:solidFill>
                <a:highlight>
                  <a:srgbClr val="293134"/>
                </a:highlight>
                <a:latin typeface="Consolas" panose="020B0609020204030204" pitchFamily="49" charset="0"/>
                <a:cs typeface="Consolas" panose="020B0609020204030204" pitchFamily="49" charset="0"/>
              </a:rPr>
              <a:t>anim_frame</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state</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err="1">
                <a:solidFill>
                  <a:srgbClr val="E0E2E4"/>
                </a:solidFill>
                <a:highlight>
                  <a:srgbClr val="293134"/>
                </a:highlight>
                <a:latin typeface="Consolas" panose="020B0609020204030204" pitchFamily="49" charset="0"/>
                <a:cs typeface="Consolas" panose="020B0609020204030204" pitchFamily="49" charset="0"/>
              </a:rPr>
              <a:t>y_pos</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b="1" dirty="0" err="1">
                <a:solidFill>
                  <a:srgbClr val="93C763"/>
                </a:solidFill>
                <a:highlight>
                  <a:srgbClr val="293134"/>
                </a:highlight>
                <a:latin typeface="Consolas" panose="020B0609020204030204" pitchFamily="49" charset="0"/>
                <a:cs typeface="Consolas" panose="020B0609020204030204" pitchFamily="49" charset="0"/>
              </a:rPr>
              <a:t>if</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has_world_collision</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UP</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state</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err="1">
                <a:solidFill>
                  <a:srgbClr val="E0E2E4"/>
                </a:solidFill>
                <a:highlight>
                  <a:srgbClr val="293134"/>
                </a:highlight>
                <a:latin typeface="Consolas" panose="020B0609020204030204" pitchFamily="49" charset="0"/>
                <a:cs typeface="Consolas" panose="020B0609020204030204" pitchFamily="49" charset="0"/>
              </a:rPr>
              <a:t>actor_id</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state</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err="1" smtClean="0">
                <a:solidFill>
                  <a:srgbClr val="E0E2E4"/>
                </a:solidFill>
                <a:highlight>
                  <a:srgbClr val="293134"/>
                </a:highlight>
                <a:latin typeface="Consolas" panose="020B0609020204030204" pitchFamily="49" charset="0"/>
                <a:cs typeface="Consolas" panose="020B0609020204030204" pitchFamily="49" charset="0"/>
              </a:rPr>
              <a:t>anim_frame</a:t>
            </a:r>
            <a:r>
              <a:rPr lang="de-DE" dirty="0" smtClean="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state</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err="1">
                <a:solidFill>
                  <a:srgbClr val="E0E2E4"/>
                </a:solidFill>
                <a:highlight>
                  <a:srgbClr val="293134"/>
                </a:highlight>
                <a:latin typeface="Consolas" panose="020B0609020204030204" pitchFamily="49" charset="0"/>
                <a:cs typeface="Consolas" panose="020B0609020204030204" pitchFamily="49" charset="0"/>
              </a:rPr>
              <a:t>x_pos</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state</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err="1">
                <a:solidFill>
                  <a:srgbClr val="E0E2E4"/>
                </a:solidFill>
                <a:highlight>
                  <a:srgbClr val="293134"/>
                </a:highlight>
                <a:latin typeface="Consolas" panose="020B0609020204030204" pitchFamily="49" charset="0"/>
                <a:cs typeface="Consolas" panose="020B0609020204030204" pitchFamily="49" charset="0"/>
              </a:rPr>
              <a:t>y_pos</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66747B"/>
                </a:solidFill>
                <a:highlight>
                  <a:srgbClr val="293134"/>
                </a:highlight>
                <a:latin typeface="Consolas" panose="020B0609020204030204" pitchFamily="49" charset="0"/>
                <a:cs typeface="Consolas" panose="020B0609020204030204" pitchFamily="49" charset="0"/>
              </a:rPr>
              <a:t>// ...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45281280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Disassembling: It’s not that bad!</a:t>
            </a:r>
            <a:endParaRPr lang="en-US" dirty="0"/>
          </a:p>
        </p:txBody>
      </p:sp>
      <p:sp>
        <p:nvSpPr>
          <p:cNvPr id="3" name="Content Placeholder 2"/>
          <p:cNvSpPr>
            <a:spLocks noGrp="1"/>
          </p:cNvSpPr>
          <p:nvPr>
            <p:ph idx="1"/>
          </p:nvPr>
        </p:nvSpPr>
        <p:spPr/>
        <p:txBody>
          <a:bodyPr/>
          <a:lstStyle/>
          <a:p>
            <a:r>
              <a:rPr lang="en-US" dirty="0" smtClean="0"/>
              <a:t>Limited instruction set (16-bit real-mode)</a:t>
            </a:r>
          </a:p>
          <a:p>
            <a:r>
              <a:rPr lang="en-US" dirty="0" smtClean="0"/>
              <a:t>Original source code was in C</a:t>
            </a:r>
          </a:p>
          <a:p>
            <a:r>
              <a:rPr lang="en-US" dirty="0" smtClean="0"/>
              <a:t>Old compilers didn’t optimize as aggressively</a:t>
            </a:r>
          </a:p>
          <a:p>
            <a:r>
              <a:rPr lang="en-US" dirty="0" smtClean="0"/>
              <a:t>Mostly simple logic</a:t>
            </a:r>
          </a:p>
          <a:p>
            <a:pPr lvl="1"/>
            <a:r>
              <a:rPr lang="en-US" dirty="0" smtClean="0"/>
              <a:t>Call well-known functions (collision checking, projectile spawning etc.)</a:t>
            </a:r>
          </a:p>
          <a:p>
            <a:pPr lvl="1"/>
            <a:r>
              <a:rPr lang="en-US" dirty="0" smtClean="0"/>
              <a:t>Increment counters/animation frame index</a:t>
            </a:r>
          </a:p>
          <a:p>
            <a:pPr lvl="1"/>
            <a:r>
              <a:rPr lang="en-US" dirty="0" smtClean="0"/>
              <a:t>Branch based on counter state</a:t>
            </a:r>
          </a:p>
        </p:txBody>
      </p:sp>
      <p:sp>
        <p:nvSpPr>
          <p:cNvPr id="4" name="Slide Number Placeholder 3"/>
          <p:cNvSpPr>
            <a:spLocks noGrp="1"/>
          </p:cNvSpPr>
          <p:nvPr>
            <p:ph type="sldNum" sz="quarter" idx="12"/>
          </p:nvPr>
        </p:nvSpPr>
        <p:spPr/>
        <p:txBody>
          <a:bodyPr/>
          <a:lstStyle/>
          <a:p>
            <a:fld id="{D57F1E4F-1CFF-5643-939E-217C01CDF565}" type="slidenum">
              <a:rPr lang="en-US" smtClean="0"/>
              <a:pPr/>
              <a:t>33</a:t>
            </a:fld>
            <a:endParaRPr lang="en-US" dirty="0"/>
          </a:p>
        </p:txBody>
      </p:sp>
    </p:spTree>
    <p:extLst>
      <p:ext uri="{BB962C8B-B14F-4D97-AF65-F5344CB8AC3E}">
        <p14:creationId xmlns:p14="http://schemas.microsoft.com/office/powerpoint/2010/main" val="833827031"/>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 goodies</a:t>
            </a:r>
            <a:endParaRPr lang="en-US" dirty="0"/>
          </a:p>
        </p:txBody>
      </p:sp>
    </p:spTree>
    <p:extLst>
      <p:ext uri="{BB962C8B-B14F-4D97-AF65-F5344CB8AC3E}">
        <p14:creationId xmlns:p14="http://schemas.microsoft.com/office/powerpoint/2010/main" val="696414571"/>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 libraries and </a:t>
            </a:r>
            <a:r>
              <a:rPr lang="en-US" dirty="0" err="1" smtClean="0"/>
              <a:t>std</a:t>
            </a:r>
            <a:r>
              <a:rPr lang="en-US" dirty="0" smtClean="0"/>
              <a:t>::</a:t>
            </a:r>
            <a:r>
              <a:rPr lang="en-US" dirty="0" err="1" smtClean="0"/>
              <a:t>unique_ptr</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35</a:t>
            </a:fld>
            <a:endParaRPr lang="en-US" dirty="0"/>
          </a:p>
        </p:txBody>
      </p:sp>
      <p:sp>
        <p:nvSpPr>
          <p:cNvPr id="6" name="Rectangle 5"/>
          <p:cNvSpPr/>
          <p:nvPr/>
        </p:nvSpPr>
        <p:spPr>
          <a:xfrm>
            <a:off x="838200" y="1825625"/>
            <a:ext cx="10642600" cy="2677656"/>
          </a:xfrm>
          <a:prstGeom prst="rect">
            <a:avLst/>
          </a:prstGeom>
          <a:solidFill>
            <a:srgbClr val="293134"/>
          </a:solidFill>
        </p:spPr>
        <p:txBody>
          <a:bodyPr wrap="square">
            <a:spAutoFit/>
          </a:bodyPr>
          <a:lstStyle/>
          <a:p>
            <a:r>
              <a:rPr lang="de-DE" sz="2400" dirty="0" err="1">
                <a:solidFill>
                  <a:srgbClr val="E0E2E4"/>
                </a:solidFill>
                <a:highlight>
                  <a:srgbClr val="293134"/>
                </a:highlight>
                <a:latin typeface="Consolas" panose="020B0609020204030204" pitchFamily="49" charset="0"/>
                <a:cs typeface="Consolas" panose="020B0609020204030204" pitchFamily="49" charset="0"/>
              </a:rPr>
              <a:t>SDL_Window</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SDL_CreateWindow</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err="1">
                <a:solidFill>
                  <a:srgbClr val="678CB1"/>
                </a:solidFill>
                <a:highlight>
                  <a:srgbClr val="293134"/>
                </a:highlight>
                <a:latin typeface="Consolas" panose="020B0609020204030204" pitchFamily="49" charset="0"/>
                <a:cs typeface="Consolas" panose="020B0609020204030204" pitchFamily="49" charset="0"/>
              </a:rPr>
              <a:t>void</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SDL_DestroyWindow</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SDL_Window</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window</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err="1">
                <a:solidFill>
                  <a:srgbClr val="E0E2E4"/>
                </a:solidFill>
                <a:highlight>
                  <a:srgbClr val="293134"/>
                </a:highlight>
                <a:latin typeface="Consolas" panose="020B0609020204030204" pitchFamily="49" charset="0"/>
                <a:cs typeface="Consolas" panose="020B0609020204030204" pitchFamily="49" charset="0"/>
              </a:rPr>
              <a:t>SDL_Texture</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SDL_CreateTexture</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err="1">
                <a:solidFill>
                  <a:srgbClr val="678CB1"/>
                </a:solidFill>
                <a:highlight>
                  <a:srgbClr val="293134"/>
                </a:highlight>
                <a:latin typeface="Consolas" panose="020B0609020204030204" pitchFamily="49" charset="0"/>
                <a:cs typeface="Consolas" panose="020B0609020204030204" pitchFamily="49" charset="0"/>
              </a:rPr>
              <a:t>void</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SDL_DestroyTexture</a:t>
            </a:r>
            <a:r>
              <a:rPr lang="de-DE" sz="2400" dirty="0" smtClean="0">
                <a:solidFill>
                  <a:srgbClr val="E8E2B7"/>
                </a:solidFill>
                <a:highlight>
                  <a:srgbClr val="293134"/>
                </a:highlight>
                <a:latin typeface="Consolas" panose="020B0609020204030204" pitchFamily="49" charset="0"/>
                <a:cs typeface="Consolas" panose="020B0609020204030204" pitchFamily="49" charset="0"/>
              </a:rPr>
              <a:t>(</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SDL_Texture</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texture</a:t>
            </a:r>
            <a:r>
              <a:rPr lang="de-DE" sz="2400" dirty="0" smtClean="0">
                <a:solidFill>
                  <a:srgbClr val="E8E2B7"/>
                </a:solidFill>
                <a:highlight>
                  <a:srgbClr val="293134"/>
                </a:highlight>
                <a:latin typeface="Consolas" panose="020B0609020204030204" pitchFamily="49" charset="0"/>
                <a:cs typeface="Consolas" panose="020B0609020204030204" pitchFamily="49" charset="0"/>
              </a:rPr>
              <a:t>);</a:t>
            </a:r>
            <a:endParaRPr lang="pl-PL" sz="2400" dirty="0" smtClean="0">
              <a:solidFill>
                <a:srgbClr val="E8E2B7"/>
              </a:solidFill>
              <a:highlight>
                <a:srgbClr val="293134"/>
              </a:highlight>
              <a:latin typeface="Consolas" panose="020B0609020204030204" pitchFamily="49" charset="0"/>
              <a:cs typeface="Consolas" panose="020B0609020204030204" pitchFamily="49" charset="0"/>
            </a:endParaRPr>
          </a:p>
          <a:p>
            <a:endParaRPr lang="pl-PL" sz="2400" dirty="0">
              <a:solidFill>
                <a:srgbClr val="E8E2B7"/>
              </a:solidFill>
              <a:highlight>
                <a:srgbClr val="293134"/>
              </a:highlight>
              <a:latin typeface="Consolas" panose="020B0609020204030204" pitchFamily="49" charset="0"/>
              <a:cs typeface="Consolas" panose="020B0609020204030204" pitchFamily="49" charset="0"/>
            </a:endParaRPr>
          </a:p>
          <a:p>
            <a:r>
              <a:rPr lang="de-DE" sz="2400" dirty="0">
                <a:solidFill>
                  <a:srgbClr val="66747B"/>
                </a:solidFill>
                <a:highlight>
                  <a:srgbClr val="293134"/>
                </a:highlight>
                <a:latin typeface="Consolas" panose="020B0609020204030204" pitchFamily="49" charset="0"/>
                <a:cs typeface="Consolas" panose="020B0609020204030204" pitchFamily="49" charset="0"/>
              </a:rPr>
              <a:t>// etc...</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965716137"/>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p:cNvSpPr/>
          <p:nvPr/>
        </p:nvSpPr>
        <p:spPr>
          <a:xfrm>
            <a:off x="838200" y="2525404"/>
            <a:ext cx="10655300" cy="707886"/>
          </a:xfrm>
          <a:prstGeom prst="rect">
            <a:avLst/>
          </a:prstGeom>
          <a:solidFill>
            <a:srgbClr val="293134"/>
          </a:solidFill>
        </p:spPr>
        <p:txBody>
          <a:bodyPr wrap="square">
            <a:spAutoFit/>
          </a:bodyPr>
          <a:lstStyle/>
          <a:p>
            <a:r>
              <a:rPr lang="de-DE" sz="2000" dirty="0" err="1">
                <a:solidFill>
                  <a:srgbClr val="678CB1"/>
                </a:solidFill>
                <a:highlight>
                  <a:srgbClr val="293134"/>
                </a:highlight>
                <a:latin typeface="Consolas" panose="020B0609020204030204" pitchFamily="49" charset="0"/>
                <a:cs typeface="Consolas" panose="020B0609020204030204" pitchFamily="49" charset="0"/>
              </a:rPr>
              <a:t>auto</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pWindow</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std</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smtClean="0">
                <a:solidFill>
                  <a:srgbClr val="E0E2E4"/>
                </a:solidFill>
                <a:highlight>
                  <a:srgbClr val="293134"/>
                </a:highlight>
                <a:latin typeface="Consolas" panose="020B0609020204030204" pitchFamily="49" charset="0"/>
                <a:cs typeface="Consolas" panose="020B0609020204030204" pitchFamily="49" charset="0"/>
              </a:rPr>
              <a:t>unique_ptr</a:t>
            </a:r>
            <a:r>
              <a:rPr lang="de-DE" sz="2000" dirty="0" smtClean="0">
                <a:solidFill>
                  <a:srgbClr val="E8E2B7"/>
                </a:solidFill>
                <a:highlight>
                  <a:srgbClr val="293134"/>
                </a:highlight>
                <a:latin typeface="Consolas" panose="020B0609020204030204" pitchFamily="49" charset="0"/>
                <a:cs typeface="Consolas" panose="020B0609020204030204" pitchFamily="49" charset="0"/>
              </a:rPr>
              <a:t>&lt;</a:t>
            </a:r>
            <a:r>
              <a:rPr lang="de-DE" sz="2000" dirty="0" err="1" smtClean="0">
                <a:solidFill>
                  <a:srgbClr val="E0E2E4"/>
                </a:solidFill>
                <a:highlight>
                  <a:srgbClr val="293134"/>
                </a:highlight>
                <a:latin typeface="Consolas" panose="020B0609020204030204" pitchFamily="49" charset="0"/>
                <a:cs typeface="Consolas" panose="020B0609020204030204" pitchFamily="49" charset="0"/>
              </a:rPr>
              <a:t>SDL_Window</a:t>
            </a:r>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r>
              <a:rPr lang="pl-PL" sz="2000" dirty="0" smtClean="0">
                <a:solidFill>
                  <a:srgbClr val="E8E2B7"/>
                </a:solidFill>
                <a:highlight>
                  <a:srgbClr val="293134"/>
                </a:highlight>
                <a:latin typeface="Consolas" panose="020B0609020204030204" pitchFamily="49" charset="0"/>
                <a:cs typeface="Consolas" panose="020B0609020204030204" pitchFamily="49" charset="0"/>
              </a:rPr>
              <a:t> </a:t>
            </a:r>
            <a:r>
              <a:rPr lang="de-DE" sz="2000" dirty="0" err="1" smtClean="0">
                <a:solidFill>
                  <a:srgbClr val="678CB1"/>
                </a:solidFill>
                <a:highlight>
                  <a:srgbClr val="293134"/>
                </a:highlight>
                <a:latin typeface="Consolas" panose="020B0609020204030204" pitchFamily="49" charset="0"/>
                <a:cs typeface="Consolas" panose="020B0609020204030204" pitchFamily="49" charset="0"/>
              </a:rPr>
              <a:t>void</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SDL_Window</a:t>
            </a:r>
            <a:r>
              <a:rPr lang="de-DE" sz="2000" dirty="0" smtClean="0">
                <a:solidFill>
                  <a:srgbClr val="E8E2B7"/>
                </a:solidFill>
                <a:highlight>
                  <a:srgbClr val="293134"/>
                </a:highlight>
                <a:latin typeface="Consolas" panose="020B0609020204030204" pitchFamily="49" charset="0"/>
                <a:cs typeface="Consolas" panose="020B0609020204030204" pitchFamily="49" charset="0"/>
              </a:rPr>
              <a:t>*)&gt;{</a:t>
            </a:r>
            <a:endParaRPr lang="pl-PL" sz="2000" dirty="0" smtClean="0">
              <a:solidFill>
                <a:srgbClr val="E8E2B7"/>
              </a:solidFill>
              <a:highlight>
                <a:srgbClr val="293134"/>
              </a:highlight>
              <a:latin typeface="Consolas" panose="020B0609020204030204" pitchFamily="49" charset="0"/>
              <a:cs typeface="Consolas" panose="020B0609020204030204" pitchFamily="49" charset="0"/>
            </a:endParaRPr>
          </a:p>
          <a:p>
            <a:r>
              <a:rPr lang="pl-PL" sz="2000" dirty="0">
                <a:solidFill>
                  <a:srgbClr val="E8E2B7"/>
                </a:solidFill>
                <a:highlight>
                  <a:srgbClr val="293134"/>
                </a:highlight>
                <a:latin typeface="Consolas" panose="020B0609020204030204" pitchFamily="49" charset="0"/>
                <a:cs typeface="Consolas" panose="020B0609020204030204" pitchFamily="49" charset="0"/>
              </a:rPr>
              <a:t> </a:t>
            </a:r>
            <a:r>
              <a:rPr lang="pl-PL" sz="2000" dirty="0" smtClean="0">
                <a:solidFill>
                  <a:srgbClr val="E8E2B7"/>
                </a:solidFill>
                <a:highlight>
                  <a:srgbClr val="293134"/>
                </a:highlight>
                <a:latin typeface="Consolas" panose="020B0609020204030204" pitchFamily="49" charset="0"/>
                <a:cs typeface="Consolas" panose="020B0609020204030204" pitchFamily="49" charset="0"/>
              </a:rPr>
              <a:t> </a:t>
            </a:r>
            <a:r>
              <a:rPr lang="de-DE" sz="2000" dirty="0" err="1" smtClean="0">
                <a:solidFill>
                  <a:srgbClr val="E0E2E4"/>
                </a:solidFill>
                <a:highlight>
                  <a:srgbClr val="293134"/>
                </a:highlight>
                <a:latin typeface="Consolas" panose="020B0609020204030204" pitchFamily="49" charset="0"/>
                <a:cs typeface="Consolas" panose="020B0609020204030204" pitchFamily="49" charset="0"/>
              </a:rPr>
              <a:t>SDL_CreateWindow</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SDL_DestroyWindow</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p:txBody>
      </p:sp>
      <p:sp>
        <p:nvSpPr>
          <p:cNvPr id="2" name="Title 1"/>
          <p:cNvSpPr>
            <a:spLocks noGrp="1"/>
          </p:cNvSpPr>
          <p:nvPr>
            <p:ph type="title"/>
          </p:nvPr>
        </p:nvSpPr>
        <p:spPr/>
        <p:txBody>
          <a:bodyPr/>
          <a:lstStyle/>
          <a:p>
            <a:r>
              <a:rPr lang="en-US" dirty="0" smtClean="0"/>
              <a:t>C libraries and </a:t>
            </a:r>
            <a:r>
              <a:rPr lang="en-US" dirty="0" err="1" smtClean="0"/>
              <a:t>std</a:t>
            </a:r>
            <a:r>
              <a:rPr lang="en-US" dirty="0" smtClean="0"/>
              <a:t>::</a:t>
            </a:r>
            <a:r>
              <a:rPr lang="en-US" dirty="0" err="1" smtClean="0"/>
              <a:t>unique_ptr</a:t>
            </a:r>
            <a:endParaRPr lang="en-US" dirty="0"/>
          </a:p>
        </p:txBody>
      </p:sp>
      <p:sp>
        <p:nvSpPr>
          <p:cNvPr id="3" name="Content Placeholder 2"/>
          <p:cNvSpPr>
            <a:spLocks noGrp="1"/>
          </p:cNvSpPr>
          <p:nvPr>
            <p:ph idx="1"/>
          </p:nvPr>
        </p:nvSpPr>
        <p:spPr/>
        <p:txBody>
          <a:bodyPr/>
          <a:lstStyle/>
          <a:p>
            <a:pPr marL="0" lvl="0" indent="0">
              <a:lnSpc>
                <a:spcPct val="100000"/>
              </a:lnSpc>
              <a:spcBef>
                <a:spcPts val="0"/>
              </a:spcBef>
              <a:buNone/>
            </a:pPr>
            <a:r>
              <a:rPr lang="en-US" dirty="0" smtClean="0">
                <a:solidFill>
                  <a:prstClr val="white"/>
                </a:solidFill>
              </a:rPr>
              <a:t>Using </a:t>
            </a:r>
            <a:r>
              <a:rPr lang="en-US" dirty="0" err="1" smtClean="0">
                <a:solidFill>
                  <a:prstClr val="white"/>
                </a:solidFill>
              </a:rPr>
              <a:t>unique_ptr’s</a:t>
            </a:r>
            <a:r>
              <a:rPr lang="en-US" dirty="0" smtClean="0">
                <a:solidFill>
                  <a:prstClr val="white"/>
                </a:solidFill>
              </a:rPr>
              <a:t> “</a:t>
            </a:r>
            <a:r>
              <a:rPr lang="en-US" dirty="0" err="1" smtClean="0">
                <a:solidFill>
                  <a:prstClr val="white"/>
                </a:solidFill>
              </a:rPr>
              <a:t>deleter</a:t>
            </a:r>
            <a:r>
              <a:rPr lang="en-US" dirty="0" smtClean="0">
                <a:solidFill>
                  <a:prstClr val="white"/>
                </a:solidFill>
              </a:rPr>
              <a:t>” argument</a:t>
            </a:r>
          </a:p>
        </p:txBody>
      </p:sp>
      <p:sp>
        <p:nvSpPr>
          <p:cNvPr id="4" name="Rectangle 3"/>
          <p:cNvSpPr/>
          <p:nvPr/>
        </p:nvSpPr>
        <p:spPr>
          <a:xfrm>
            <a:off x="6883456" y="2545391"/>
            <a:ext cx="2857444" cy="345932"/>
          </a:xfrm>
          <a:prstGeom prst="rect">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a:off x="4385079" y="2866646"/>
            <a:ext cx="2466000" cy="345932"/>
          </a:xfrm>
          <a:prstGeom prst="rect">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5"/>
          <p:cNvSpPr>
            <a:spLocks noGrp="1"/>
          </p:cNvSpPr>
          <p:nvPr>
            <p:ph type="sldNum" sz="quarter" idx="12"/>
          </p:nvPr>
        </p:nvSpPr>
        <p:spPr/>
        <p:txBody>
          <a:bodyPr/>
          <a:lstStyle/>
          <a:p>
            <a:fld id="{D57F1E4F-1CFF-5643-939E-217C01CDF565}" type="slidenum">
              <a:rPr lang="en-US" smtClean="0"/>
              <a:pPr/>
              <a:t>36</a:t>
            </a:fld>
            <a:endParaRPr lang="en-US" dirty="0"/>
          </a:p>
        </p:txBody>
      </p:sp>
    </p:spTree>
    <p:extLst>
      <p:ext uri="{BB962C8B-B14F-4D97-AF65-F5344CB8AC3E}">
        <p14:creationId xmlns:p14="http://schemas.microsoft.com/office/powerpoint/2010/main" val="12022278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Determining the right </a:t>
            </a:r>
            <a:r>
              <a:rPr lang="en-US" dirty="0" err="1" smtClean="0"/>
              <a:t>deleter</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37</a:t>
            </a:fld>
            <a:endParaRPr lang="en-US" dirty="0"/>
          </a:p>
        </p:txBody>
      </p:sp>
      <p:sp>
        <p:nvSpPr>
          <p:cNvPr id="6" name="Rectangle 5"/>
          <p:cNvSpPr/>
          <p:nvPr/>
        </p:nvSpPr>
        <p:spPr>
          <a:xfrm>
            <a:off x="889000" y="1700213"/>
            <a:ext cx="9131300" cy="4247317"/>
          </a:xfrm>
          <a:prstGeom prst="rect">
            <a:avLst/>
          </a:prstGeom>
          <a:solidFill>
            <a:srgbClr val="293134"/>
          </a:solidFill>
        </p:spPr>
        <p:txBody>
          <a:bodyPr wrap="square">
            <a:spAutoFit/>
          </a:bodyPr>
          <a:lstStyle/>
          <a:p>
            <a:r>
              <a:rPr lang="de-DE" dirty="0" err="1">
                <a:solidFill>
                  <a:srgbClr val="678CB1"/>
                </a:solidFill>
                <a:highlight>
                  <a:srgbClr val="293134"/>
                </a:highlight>
                <a:latin typeface="Consolas" panose="020B0609020204030204" pitchFamily="49" charset="0"/>
                <a:cs typeface="Consolas" panose="020B0609020204030204" pitchFamily="49" charset="0"/>
              </a:rPr>
              <a:t>template</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678CB1"/>
                </a:solidFill>
                <a:highlight>
                  <a:srgbClr val="293134"/>
                </a:highlight>
                <a:latin typeface="Consolas" panose="020B0609020204030204" pitchFamily="49" charset="0"/>
                <a:cs typeface="Consolas" panose="020B0609020204030204" pitchFamily="49" charset="0"/>
              </a:rPr>
              <a:t>typename</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SDLType</a:t>
            </a:r>
            <a:r>
              <a:rPr lang="de-DE" dirty="0">
                <a:solidFill>
                  <a:srgbClr val="E8E2B7"/>
                </a:solidFill>
                <a:highlight>
                  <a:srgbClr val="293134"/>
                </a:highlight>
                <a:latin typeface="Consolas" panose="020B0609020204030204" pitchFamily="49" charset="0"/>
                <a:cs typeface="Consolas" panose="020B0609020204030204" pitchFamily="49" charset="0"/>
              </a:rPr>
              <a:t>&gt;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struct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DeleterFor</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template</a:t>
            </a:r>
            <a:r>
              <a:rPr lang="de-DE" dirty="0">
                <a:solidFill>
                  <a:srgbClr val="E8E2B7"/>
                </a:solidFill>
                <a:highlight>
                  <a:srgbClr val="293134"/>
                </a:highlight>
                <a:latin typeface="Consolas" panose="020B0609020204030204" pitchFamily="49" charset="0"/>
                <a:cs typeface="Consolas" panose="020B0609020204030204" pitchFamily="49" charset="0"/>
              </a:rPr>
              <a:t>&lt;&gt;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struct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DeleterFor</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E0E2E4"/>
                </a:solidFill>
                <a:highlight>
                  <a:srgbClr val="293134"/>
                </a:highlight>
                <a:latin typeface="Consolas" panose="020B0609020204030204" pitchFamily="49" charset="0"/>
                <a:cs typeface="Consolas" panose="020B0609020204030204" pitchFamily="49" charset="0"/>
              </a:rPr>
              <a:t>SDL_Window</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678CB1"/>
                </a:solidFill>
                <a:highlight>
                  <a:srgbClr val="293134"/>
                </a:highlight>
                <a:latin typeface="Consolas" panose="020B0609020204030204" pitchFamily="49" charset="0"/>
                <a:cs typeface="Consolas" panose="020B0609020204030204" pitchFamily="49" charset="0"/>
              </a:rPr>
              <a:t>static</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678CB1"/>
                </a:solidFill>
                <a:highlight>
                  <a:srgbClr val="293134"/>
                </a:highlight>
                <a:latin typeface="Consolas" panose="020B0609020204030204" pitchFamily="49" charset="0"/>
                <a:cs typeface="Consolas" panose="020B0609020204030204" pitchFamily="49" charset="0"/>
              </a:rPr>
              <a:t>auto</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deleter</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b="1" dirty="0" err="1">
                <a:solidFill>
                  <a:srgbClr val="93C763"/>
                </a:solidFill>
                <a:highlight>
                  <a:srgbClr val="293134"/>
                </a:highlight>
                <a:latin typeface="Consolas" panose="020B0609020204030204" pitchFamily="49" charset="0"/>
                <a:cs typeface="Consolas" panose="020B0609020204030204" pitchFamily="49" charset="0"/>
              </a:rPr>
              <a:t>return</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&amp;</a:t>
            </a:r>
            <a:r>
              <a:rPr lang="de-DE" dirty="0" err="1">
                <a:solidFill>
                  <a:srgbClr val="E0E2E4"/>
                </a:solidFill>
                <a:highlight>
                  <a:srgbClr val="293134"/>
                </a:highlight>
                <a:latin typeface="Consolas" panose="020B0609020204030204" pitchFamily="49" charset="0"/>
                <a:cs typeface="Consolas" panose="020B0609020204030204" pitchFamily="49" charset="0"/>
              </a:rPr>
              <a:t>SDL_DestroyWindow</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template</a:t>
            </a:r>
            <a:r>
              <a:rPr lang="de-DE" dirty="0">
                <a:solidFill>
                  <a:srgbClr val="E8E2B7"/>
                </a:solidFill>
                <a:highlight>
                  <a:srgbClr val="293134"/>
                </a:highlight>
                <a:latin typeface="Consolas" panose="020B0609020204030204" pitchFamily="49" charset="0"/>
                <a:cs typeface="Consolas" panose="020B0609020204030204" pitchFamily="49" charset="0"/>
              </a:rPr>
              <a:t>&lt;&gt;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struct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DeleterFor</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E0E2E4"/>
                </a:solidFill>
                <a:highlight>
                  <a:srgbClr val="293134"/>
                </a:highlight>
                <a:latin typeface="Consolas" panose="020B0609020204030204" pitchFamily="49" charset="0"/>
                <a:cs typeface="Consolas" panose="020B0609020204030204" pitchFamily="49" charset="0"/>
              </a:rPr>
              <a:t>SDL_Texture</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678CB1"/>
                </a:solidFill>
                <a:highlight>
                  <a:srgbClr val="293134"/>
                </a:highlight>
                <a:latin typeface="Consolas" panose="020B0609020204030204" pitchFamily="49" charset="0"/>
                <a:cs typeface="Consolas" panose="020B0609020204030204" pitchFamily="49" charset="0"/>
              </a:rPr>
              <a:t>static</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678CB1"/>
                </a:solidFill>
                <a:highlight>
                  <a:srgbClr val="293134"/>
                </a:highlight>
                <a:latin typeface="Consolas" panose="020B0609020204030204" pitchFamily="49" charset="0"/>
                <a:cs typeface="Consolas" panose="020B0609020204030204" pitchFamily="49" charset="0"/>
              </a:rPr>
              <a:t>auto</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deleter</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b="1" dirty="0" err="1">
                <a:solidFill>
                  <a:srgbClr val="93C763"/>
                </a:solidFill>
                <a:highlight>
                  <a:srgbClr val="293134"/>
                </a:highlight>
                <a:latin typeface="Consolas" panose="020B0609020204030204" pitchFamily="49" charset="0"/>
                <a:cs typeface="Consolas" panose="020B0609020204030204" pitchFamily="49" charset="0"/>
              </a:rPr>
              <a:t>return</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&amp;</a:t>
            </a:r>
            <a:r>
              <a:rPr lang="de-DE" dirty="0" err="1">
                <a:solidFill>
                  <a:srgbClr val="E0E2E4"/>
                </a:solidFill>
                <a:highlight>
                  <a:srgbClr val="293134"/>
                </a:highlight>
                <a:latin typeface="Consolas" panose="020B0609020204030204" pitchFamily="49" charset="0"/>
                <a:cs typeface="Consolas" panose="020B0609020204030204" pitchFamily="49" charset="0"/>
              </a:rPr>
              <a:t>SDL_DestroyTexture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template</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678CB1"/>
                </a:solidFill>
                <a:highlight>
                  <a:srgbClr val="293134"/>
                </a:highlight>
                <a:latin typeface="Consolas" panose="020B0609020204030204" pitchFamily="49" charset="0"/>
                <a:cs typeface="Consolas" panose="020B0609020204030204" pitchFamily="49" charset="0"/>
              </a:rPr>
              <a:t>typename</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SDLType</a:t>
            </a:r>
            <a:r>
              <a:rPr lang="de-DE" dirty="0">
                <a:solidFill>
                  <a:srgbClr val="E8E2B7"/>
                </a:solidFill>
                <a:highlight>
                  <a:srgbClr val="293134"/>
                </a:highlight>
                <a:latin typeface="Consolas" panose="020B0609020204030204" pitchFamily="49" charset="0"/>
                <a:cs typeface="Consolas" panose="020B0609020204030204" pitchFamily="49" charset="0"/>
              </a:rPr>
              <a:t>&gt;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nb-NO" dirty="0">
                <a:solidFill>
                  <a:srgbClr val="678CB1"/>
                </a:solidFill>
                <a:highlight>
                  <a:srgbClr val="293134"/>
                </a:highlight>
                <a:latin typeface="Consolas" panose="020B0609020204030204" pitchFamily="49" charset="0"/>
                <a:cs typeface="Consolas" panose="020B0609020204030204" pitchFamily="49" charset="0"/>
              </a:rPr>
              <a:t>auto</a:t>
            </a:r>
            <a:r>
              <a:rPr lang="nb-NO" dirty="0">
                <a:solidFill>
                  <a:srgbClr val="E0E2E4"/>
                </a:solidFill>
                <a:highlight>
                  <a:srgbClr val="293134"/>
                </a:highlight>
                <a:latin typeface="Consolas" panose="020B0609020204030204" pitchFamily="49" charset="0"/>
                <a:cs typeface="Consolas" panose="020B0609020204030204" pitchFamily="49" charset="0"/>
              </a:rPr>
              <a:t> deleterFor</a:t>
            </a:r>
            <a:r>
              <a:rPr lang="nb-NO" dirty="0">
                <a:solidFill>
                  <a:srgbClr val="E8E2B7"/>
                </a:solidFill>
                <a:highlight>
                  <a:srgbClr val="293134"/>
                </a:highlight>
                <a:latin typeface="Consolas" panose="020B0609020204030204" pitchFamily="49" charset="0"/>
                <a:cs typeface="Consolas" panose="020B0609020204030204" pitchFamily="49" charset="0"/>
              </a:rPr>
              <a:t>()</a:t>
            </a:r>
            <a:r>
              <a:rPr lang="nb-NO" dirty="0">
                <a:solidFill>
                  <a:srgbClr val="E0E2E4"/>
                </a:solidFill>
                <a:highlight>
                  <a:srgbClr val="293134"/>
                </a:highlight>
                <a:latin typeface="Consolas" panose="020B0609020204030204" pitchFamily="49" charset="0"/>
                <a:cs typeface="Consolas" panose="020B0609020204030204" pitchFamily="49" charset="0"/>
              </a:rPr>
              <a:t> </a:t>
            </a:r>
            <a:r>
              <a:rPr lang="nb-NO" dirty="0">
                <a:solidFill>
                  <a:srgbClr val="E8E2B7"/>
                </a:solidFill>
                <a:highlight>
                  <a:srgbClr val="293134"/>
                </a:highlight>
                <a:latin typeface="Consolas" panose="020B0609020204030204" pitchFamily="49" charset="0"/>
                <a:cs typeface="Consolas" panose="020B0609020204030204" pitchFamily="49" charset="0"/>
              </a:rPr>
              <a:t>{</a:t>
            </a:r>
            <a:r>
              <a:rPr lang="nb-NO" dirty="0">
                <a:solidFill>
                  <a:srgbClr val="E0E2E4"/>
                </a:solidFill>
                <a:highlight>
                  <a:srgbClr val="293134"/>
                </a:highlight>
                <a:latin typeface="Consolas" panose="020B0609020204030204" pitchFamily="49" charset="0"/>
                <a:cs typeface="Consolas" panose="020B0609020204030204" pitchFamily="49" charset="0"/>
              </a:rPr>
              <a:t> </a:t>
            </a:r>
            <a:r>
              <a:rPr lang="nb-NO" b="1" dirty="0">
                <a:solidFill>
                  <a:srgbClr val="93C763"/>
                </a:solidFill>
                <a:highlight>
                  <a:srgbClr val="293134"/>
                </a:highlight>
                <a:latin typeface="Consolas" panose="020B0609020204030204" pitchFamily="49" charset="0"/>
                <a:cs typeface="Consolas" panose="020B0609020204030204" pitchFamily="49" charset="0"/>
              </a:rPr>
              <a:t>return</a:t>
            </a:r>
            <a:r>
              <a:rPr lang="nb-NO" dirty="0">
                <a:solidFill>
                  <a:srgbClr val="E0E2E4"/>
                </a:solidFill>
                <a:highlight>
                  <a:srgbClr val="293134"/>
                </a:highlight>
                <a:latin typeface="Consolas" panose="020B0609020204030204" pitchFamily="49" charset="0"/>
                <a:cs typeface="Consolas" panose="020B0609020204030204" pitchFamily="49" charset="0"/>
              </a:rPr>
              <a:t> DeleterFor</a:t>
            </a:r>
            <a:r>
              <a:rPr lang="nb-NO" dirty="0">
                <a:solidFill>
                  <a:srgbClr val="E8E2B7"/>
                </a:solidFill>
                <a:highlight>
                  <a:srgbClr val="293134"/>
                </a:highlight>
                <a:latin typeface="Consolas" panose="020B0609020204030204" pitchFamily="49" charset="0"/>
                <a:cs typeface="Consolas" panose="020B0609020204030204" pitchFamily="49" charset="0"/>
              </a:rPr>
              <a:t>&lt;</a:t>
            </a:r>
            <a:r>
              <a:rPr lang="nb-NO" dirty="0">
                <a:solidFill>
                  <a:srgbClr val="E0E2E4"/>
                </a:solidFill>
                <a:highlight>
                  <a:srgbClr val="293134"/>
                </a:highlight>
                <a:latin typeface="Consolas" panose="020B0609020204030204" pitchFamily="49" charset="0"/>
                <a:cs typeface="Consolas" panose="020B0609020204030204" pitchFamily="49" charset="0"/>
              </a:rPr>
              <a:t>SDLType</a:t>
            </a:r>
            <a:r>
              <a:rPr lang="nb-NO" dirty="0">
                <a:solidFill>
                  <a:srgbClr val="E8E2B7"/>
                </a:solidFill>
                <a:highlight>
                  <a:srgbClr val="293134"/>
                </a:highlight>
                <a:latin typeface="Consolas" panose="020B0609020204030204" pitchFamily="49" charset="0"/>
                <a:cs typeface="Consolas" panose="020B0609020204030204" pitchFamily="49" charset="0"/>
              </a:rPr>
              <a:t>&gt;::</a:t>
            </a:r>
            <a:r>
              <a:rPr lang="nb-NO" dirty="0">
                <a:solidFill>
                  <a:srgbClr val="E0E2E4"/>
                </a:solidFill>
                <a:highlight>
                  <a:srgbClr val="293134"/>
                </a:highlight>
                <a:latin typeface="Consolas" panose="020B0609020204030204" pitchFamily="49" charset="0"/>
                <a:cs typeface="Consolas" panose="020B0609020204030204" pitchFamily="49" charset="0"/>
              </a:rPr>
              <a:t>deleter</a:t>
            </a:r>
            <a:r>
              <a:rPr lang="nb-NO" dirty="0">
                <a:solidFill>
                  <a:srgbClr val="E8E2B7"/>
                </a:solidFill>
                <a:highlight>
                  <a:srgbClr val="293134"/>
                </a:highlight>
                <a:latin typeface="Consolas" panose="020B0609020204030204" pitchFamily="49" charset="0"/>
                <a:cs typeface="Consolas" panose="020B0609020204030204" pitchFamily="49" charset="0"/>
              </a:rPr>
              <a:t>();</a:t>
            </a:r>
            <a:r>
              <a:rPr lang="nb-NO" dirty="0">
                <a:solidFill>
                  <a:srgbClr val="E0E2E4"/>
                </a:solidFill>
                <a:highlight>
                  <a:srgbClr val="293134"/>
                </a:highlight>
                <a:latin typeface="Consolas" panose="020B0609020204030204" pitchFamily="49" charset="0"/>
                <a:cs typeface="Consolas" panose="020B0609020204030204" pitchFamily="49" charset="0"/>
              </a:rPr>
              <a:t> </a:t>
            </a:r>
            <a:r>
              <a:rPr lang="nb-NO" dirty="0">
                <a:solidFill>
                  <a:srgbClr val="E8E2B7"/>
                </a:solidFill>
                <a:highlight>
                  <a:srgbClr val="293134"/>
                </a:highlight>
                <a:latin typeface="Consolas" panose="020B0609020204030204" pitchFamily="49" charset="0"/>
                <a:cs typeface="Consolas" panose="020B0609020204030204" pitchFamily="49" charset="0"/>
              </a:rPr>
              <a:t>}</a:t>
            </a:r>
            <a:endParaRPr lang="nb-NO"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1450522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Defining a </a:t>
            </a:r>
            <a:r>
              <a:rPr lang="en-US" dirty="0" err="1" smtClean="0"/>
              <a:t>Ptr</a:t>
            </a:r>
            <a:r>
              <a:rPr lang="en-US" dirty="0" smtClean="0"/>
              <a:t> template</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38</a:t>
            </a:fld>
            <a:endParaRPr lang="en-US" dirty="0"/>
          </a:p>
        </p:txBody>
      </p:sp>
      <p:sp>
        <p:nvSpPr>
          <p:cNvPr id="5" name="Rectangle 4"/>
          <p:cNvSpPr/>
          <p:nvPr/>
        </p:nvSpPr>
        <p:spPr>
          <a:xfrm>
            <a:off x="812800" y="1700213"/>
            <a:ext cx="10782300" cy="4093428"/>
          </a:xfrm>
          <a:prstGeom prst="rect">
            <a:avLst/>
          </a:prstGeom>
          <a:solidFill>
            <a:srgbClr val="293134"/>
          </a:solidFill>
        </p:spPr>
        <p:txBody>
          <a:bodyPr wrap="square">
            <a:spAutoFit/>
          </a:bodyPr>
          <a:lstStyle/>
          <a:p>
            <a:r>
              <a:rPr lang="de-DE" sz="2000" dirty="0" err="1">
                <a:solidFill>
                  <a:srgbClr val="678CB1"/>
                </a:solidFill>
                <a:highlight>
                  <a:srgbClr val="293134"/>
                </a:highlight>
                <a:latin typeface="Consolas" panose="020B0609020204030204" pitchFamily="49" charset="0"/>
                <a:cs typeface="Consolas" panose="020B0609020204030204" pitchFamily="49" charset="0"/>
              </a:rPr>
              <a:t>template</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err="1">
                <a:solidFill>
                  <a:srgbClr val="678CB1"/>
                </a:solidFill>
                <a:highlight>
                  <a:srgbClr val="293134"/>
                </a:highlight>
                <a:latin typeface="Consolas" panose="020B0609020204030204" pitchFamily="49" charset="0"/>
                <a:cs typeface="Consolas" panose="020B0609020204030204" pitchFamily="49" charset="0"/>
              </a:rPr>
              <a:t>typename</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SDLType</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b="1" dirty="0" err="1">
                <a:solidFill>
                  <a:srgbClr val="93C763"/>
                </a:solidFill>
                <a:highlight>
                  <a:srgbClr val="293134"/>
                </a:highlight>
                <a:latin typeface="Consolas" panose="020B0609020204030204" pitchFamily="49" charset="0"/>
                <a:cs typeface="Consolas" panose="020B0609020204030204" pitchFamily="49" charset="0"/>
              </a:rPr>
              <a:t>using</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PtrBase</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std</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unique_ptr</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err="1">
                <a:solidFill>
                  <a:srgbClr val="E0E2E4"/>
                </a:solidFill>
                <a:highlight>
                  <a:srgbClr val="293134"/>
                </a:highlight>
                <a:latin typeface="Consolas" panose="020B0609020204030204" pitchFamily="49" charset="0"/>
                <a:cs typeface="Consolas" panose="020B0609020204030204" pitchFamily="49" charset="0"/>
              </a:rPr>
              <a:t>SDLType</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void</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SDLType</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err="1">
                <a:solidFill>
                  <a:srgbClr val="678CB1"/>
                </a:solidFill>
                <a:highlight>
                  <a:srgbClr val="293134"/>
                </a:highlight>
                <a:latin typeface="Consolas" panose="020B0609020204030204" pitchFamily="49" charset="0"/>
                <a:cs typeface="Consolas" panose="020B0609020204030204" pitchFamily="49" charset="0"/>
              </a:rPr>
              <a:t>template</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err="1">
                <a:solidFill>
                  <a:srgbClr val="678CB1"/>
                </a:solidFill>
                <a:highlight>
                  <a:srgbClr val="293134"/>
                </a:highlight>
                <a:latin typeface="Consolas" panose="020B0609020204030204" pitchFamily="49" charset="0"/>
                <a:cs typeface="Consolas" panose="020B0609020204030204" pitchFamily="49" charset="0"/>
              </a:rPr>
              <a:t>typename</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SDLType</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en-US" sz="2000" dirty="0">
                <a:solidFill>
                  <a:srgbClr val="678CB1"/>
                </a:solidFill>
                <a:highlight>
                  <a:srgbClr val="293134"/>
                </a:highlight>
                <a:latin typeface="Consolas" panose="020B0609020204030204" pitchFamily="49" charset="0"/>
                <a:cs typeface="Consolas" panose="020B0609020204030204" pitchFamily="49" charset="0"/>
              </a:rPr>
              <a:t>class</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err="1">
                <a:solidFill>
                  <a:srgbClr val="E0E2E4"/>
                </a:solidFill>
                <a:highlight>
                  <a:srgbClr val="293134"/>
                </a:highlight>
                <a:latin typeface="Consolas" panose="020B0609020204030204" pitchFamily="49" charset="0"/>
                <a:cs typeface="Consolas" panose="020B0609020204030204" pitchFamily="49" charset="0"/>
              </a:rPr>
              <a:t>Ptr</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a:solidFill>
                  <a:srgbClr val="E8E2B7"/>
                </a:solidFill>
                <a:highlight>
                  <a:srgbClr val="293134"/>
                </a:highlight>
                <a:latin typeface="Consolas" panose="020B0609020204030204" pitchFamily="49" charset="0"/>
                <a:cs typeface="Consolas" panose="020B0609020204030204" pitchFamily="49" charset="0"/>
              </a:rPr>
              <a:t>:</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a:solidFill>
                  <a:srgbClr val="678CB1"/>
                </a:solidFill>
                <a:highlight>
                  <a:srgbClr val="293134"/>
                </a:highlight>
                <a:latin typeface="Consolas" panose="020B0609020204030204" pitchFamily="49" charset="0"/>
                <a:cs typeface="Consolas" panose="020B0609020204030204" pitchFamily="49" charset="0"/>
              </a:rPr>
              <a:t>public</a:t>
            </a:r>
            <a:r>
              <a:rPr lang="en-US" sz="2000" dirty="0">
                <a:solidFill>
                  <a:srgbClr val="E0E2E4"/>
                </a:solidFill>
                <a:highlight>
                  <a:srgbClr val="293134"/>
                </a:highlight>
                <a:latin typeface="Consolas" panose="020B0609020204030204" pitchFamily="49" charset="0"/>
                <a:cs typeface="Consolas" panose="020B0609020204030204" pitchFamily="49" charset="0"/>
              </a:rPr>
              <a:t> detail</a:t>
            </a:r>
            <a:r>
              <a:rPr lang="en-US" sz="2000" dirty="0">
                <a:solidFill>
                  <a:srgbClr val="E8E2B7"/>
                </a:solidFill>
                <a:highlight>
                  <a:srgbClr val="293134"/>
                </a:highlight>
                <a:latin typeface="Consolas" panose="020B0609020204030204" pitchFamily="49" charset="0"/>
                <a:cs typeface="Consolas" panose="020B0609020204030204" pitchFamily="49" charset="0"/>
              </a:rPr>
              <a:t>::</a:t>
            </a:r>
            <a:r>
              <a:rPr lang="en-US" sz="2000" dirty="0" err="1">
                <a:solidFill>
                  <a:srgbClr val="E0E2E4"/>
                </a:solidFill>
                <a:highlight>
                  <a:srgbClr val="293134"/>
                </a:highlight>
                <a:latin typeface="Consolas" panose="020B0609020204030204" pitchFamily="49" charset="0"/>
                <a:cs typeface="Consolas" panose="020B0609020204030204" pitchFamily="49" charset="0"/>
              </a:rPr>
              <a:t>PtrBase</a:t>
            </a:r>
            <a:r>
              <a:rPr lang="en-US" sz="2000" dirty="0">
                <a:solidFill>
                  <a:srgbClr val="E8E2B7"/>
                </a:solidFill>
                <a:highlight>
                  <a:srgbClr val="293134"/>
                </a:highlight>
                <a:latin typeface="Consolas" panose="020B0609020204030204" pitchFamily="49" charset="0"/>
                <a:cs typeface="Consolas" panose="020B0609020204030204" pitchFamily="49" charset="0"/>
              </a:rPr>
              <a:t>&lt;</a:t>
            </a:r>
            <a:r>
              <a:rPr lang="en-US" sz="2000" dirty="0" err="1">
                <a:solidFill>
                  <a:srgbClr val="E0E2E4"/>
                </a:solidFill>
                <a:highlight>
                  <a:srgbClr val="293134"/>
                </a:highlight>
                <a:latin typeface="Consolas" panose="020B0609020204030204" pitchFamily="49" charset="0"/>
                <a:cs typeface="Consolas" panose="020B0609020204030204" pitchFamily="49" charset="0"/>
              </a:rPr>
              <a:t>SDLType</a:t>
            </a:r>
            <a:r>
              <a:rPr lang="en-US" sz="2000" dirty="0">
                <a:solidFill>
                  <a:srgbClr val="E8E2B7"/>
                </a:solidFill>
                <a:highlight>
                  <a:srgbClr val="293134"/>
                </a:highlight>
                <a:latin typeface="Consolas" panose="020B0609020204030204" pitchFamily="49" charset="0"/>
                <a:cs typeface="Consolas" panose="020B0609020204030204" pitchFamily="49" charset="0"/>
              </a:rPr>
              <a:t>&gt;</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a:solidFill>
                  <a:srgbClr val="E8E2B7"/>
                </a:solidFill>
                <a:highlight>
                  <a:srgbClr val="293134"/>
                </a:highlight>
                <a:latin typeface="Consolas" panose="020B0609020204030204" pitchFamily="49" charset="0"/>
                <a:cs typeface="Consolas" panose="020B0609020204030204" pitchFamily="49" charset="0"/>
              </a:rPr>
              <a:t>{</a:t>
            </a:r>
            <a:endParaRPr lang="en-US"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err="1">
                <a:solidFill>
                  <a:srgbClr val="678CB1"/>
                </a:solidFill>
                <a:highlight>
                  <a:srgbClr val="293134"/>
                </a:highlight>
                <a:latin typeface="Consolas" panose="020B0609020204030204" pitchFamily="49" charset="0"/>
                <a:cs typeface="Consolas" panose="020B0609020204030204" pitchFamily="49" charset="0"/>
              </a:rPr>
              <a:t>public</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template</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err="1">
                <a:solidFill>
                  <a:srgbClr val="678CB1"/>
                </a:solidFill>
                <a:highlight>
                  <a:srgbClr val="293134"/>
                </a:highlight>
                <a:latin typeface="Consolas" panose="020B0609020204030204" pitchFamily="49" charset="0"/>
                <a:cs typeface="Consolas" panose="020B0609020204030204" pitchFamily="49" charset="0"/>
              </a:rPr>
              <a:t>typename</a:t>
            </a:r>
            <a:r>
              <a:rPr lang="de-DE" sz="2000" dirty="0">
                <a:solidFill>
                  <a:srgbClr val="E0E2E4"/>
                </a:solidFill>
                <a:highlight>
                  <a:srgbClr val="293134"/>
                </a:highlight>
                <a:latin typeface="Consolas" panose="020B0609020204030204" pitchFamily="49" charset="0"/>
                <a:cs typeface="Consolas" panose="020B0609020204030204" pitchFamily="49" charset="0"/>
              </a:rPr>
              <a:t> P</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Ptr</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P</a:t>
            </a:r>
            <a:r>
              <a:rPr lang="de-DE" sz="2000" dirty="0">
                <a:solidFill>
                  <a:srgbClr val="E8E2B7"/>
                </a:solidFill>
                <a:highlight>
                  <a:srgbClr val="293134"/>
                </a:highlight>
                <a:latin typeface="Consolas" panose="020B0609020204030204" pitchFamily="49" charset="0"/>
                <a:cs typeface="Consolas" panose="020B0609020204030204" pitchFamily="49" charset="0"/>
              </a:rPr>
              <a:t>&amp;&amp;</a:t>
            </a:r>
            <a:r>
              <a:rPr lang="de-DE" sz="2000" dirty="0">
                <a:solidFill>
                  <a:srgbClr val="E0E2E4"/>
                </a:solidFill>
                <a:highlight>
                  <a:srgbClr val="293134"/>
                </a:highlight>
                <a:latin typeface="Consolas" panose="020B0609020204030204" pitchFamily="49" charset="0"/>
                <a:cs typeface="Consolas" panose="020B0609020204030204" pitchFamily="49" charset="0"/>
              </a:rPr>
              <a:t> p</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detail</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PtrBase</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err="1">
                <a:solidFill>
                  <a:srgbClr val="E0E2E4"/>
                </a:solidFill>
                <a:highlight>
                  <a:srgbClr val="293134"/>
                </a:highlight>
                <a:latin typeface="Consolas" panose="020B0609020204030204" pitchFamily="49" charset="0"/>
                <a:cs typeface="Consolas" panose="020B0609020204030204" pitchFamily="49" charset="0"/>
              </a:rPr>
              <a:t>SDLType</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r>
              <a:rPr lang="de-DE" sz="2000" dirty="0" err="1">
                <a:solidFill>
                  <a:srgbClr val="E0E2E4"/>
                </a:solidFill>
                <a:highlight>
                  <a:srgbClr val="293134"/>
                </a:highlight>
                <a:latin typeface="Consolas" panose="020B0609020204030204" pitchFamily="49" charset="0"/>
                <a:cs typeface="Consolas" panose="020B0609020204030204" pitchFamily="49" charset="0"/>
              </a:rPr>
              <a:t>std</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forward</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a:solidFill>
                  <a:srgbClr val="E0E2E4"/>
                </a:solidFill>
                <a:highlight>
                  <a:srgbClr val="293134"/>
                </a:highlight>
                <a:latin typeface="Consolas" panose="020B0609020204030204" pitchFamily="49" charset="0"/>
                <a:cs typeface="Consolas" panose="020B0609020204030204" pitchFamily="49" charset="0"/>
              </a:rPr>
              <a:t>P</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r>
              <a:rPr lang="de-DE" sz="2000" dirty="0">
                <a:solidFill>
                  <a:srgbClr val="E0E2E4"/>
                </a:solidFill>
                <a:highlight>
                  <a:srgbClr val="293134"/>
                </a:highlight>
                <a:latin typeface="Consolas" panose="020B0609020204030204" pitchFamily="49" charset="0"/>
                <a:cs typeface="Consolas" panose="020B0609020204030204" pitchFamily="49" charset="0"/>
              </a:rPr>
              <a:t>p</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deleterFor</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err="1">
                <a:solidFill>
                  <a:srgbClr val="E0E2E4"/>
                </a:solidFill>
                <a:highlight>
                  <a:srgbClr val="293134"/>
                </a:highlight>
                <a:latin typeface="Consolas" panose="020B0609020204030204" pitchFamily="49" charset="0"/>
                <a:cs typeface="Consolas" panose="020B0609020204030204" pitchFamily="49" charset="0"/>
              </a:rPr>
              <a:t>SDLType</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Ptr</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Ptr</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b="1" dirty="0" err="1">
                <a:solidFill>
                  <a:srgbClr val="93C763"/>
                </a:solidFill>
                <a:highlight>
                  <a:srgbClr val="293134"/>
                </a:highlight>
                <a:latin typeface="Consolas" panose="020B0609020204030204" pitchFamily="49" charset="0"/>
                <a:cs typeface="Consolas" panose="020B0609020204030204" pitchFamily="49" charset="0"/>
              </a:rPr>
              <a:t>nullptr</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013973824"/>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Client code with helper class</a:t>
            </a:r>
            <a:endParaRPr lang="en-US" dirty="0"/>
          </a:p>
        </p:txBody>
      </p:sp>
      <p:sp>
        <p:nvSpPr>
          <p:cNvPr id="3" name="Content Placeholder 2"/>
          <p:cNvSpPr>
            <a:spLocks noGrp="1"/>
          </p:cNvSpPr>
          <p:nvPr>
            <p:ph idx="1"/>
          </p:nvPr>
        </p:nvSpPr>
        <p:spPr>
          <a:xfrm>
            <a:off x="838199" y="1825625"/>
            <a:ext cx="11082867" cy="1374775"/>
          </a:xfrm>
          <a:solidFill>
            <a:srgbClr val="293134"/>
          </a:solidFill>
        </p:spPr>
        <p:txBody>
          <a:bodyPr>
            <a:noAutofit/>
          </a:bodyPr>
          <a:lstStyle/>
          <a:p>
            <a:pPr marL="0" indent="0">
              <a:buNone/>
            </a:pPr>
            <a:r>
              <a:rPr lang="de-DE" sz="2400" dirty="0" err="1">
                <a:solidFill>
                  <a:srgbClr val="678CB1"/>
                </a:solidFill>
                <a:highlight>
                  <a:srgbClr val="293134"/>
                </a:highlight>
                <a:latin typeface="Consolas" panose="020B0609020204030204" pitchFamily="49" charset="0"/>
                <a:cs typeface="Consolas" panose="020B0609020204030204" pitchFamily="49" charset="0"/>
              </a:rPr>
              <a:t>auto</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pWindow</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std</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unique_ptr</a:t>
            </a:r>
            <a:r>
              <a:rPr lang="de-DE" sz="2400" dirty="0">
                <a:solidFill>
                  <a:srgbClr val="E8E2B7"/>
                </a:solidFill>
                <a:highlight>
                  <a:srgbClr val="293134"/>
                </a:highlight>
                <a:latin typeface="Consolas" panose="020B0609020204030204" pitchFamily="49" charset="0"/>
                <a:cs typeface="Consolas" panose="020B0609020204030204" pitchFamily="49" charset="0"/>
              </a:rPr>
              <a:t>&lt;</a:t>
            </a:r>
            <a:r>
              <a:rPr lang="de-DE" sz="2400" dirty="0" err="1">
                <a:solidFill>
                  <a:srgbClr val="E0E2E4"/>
                </a:solidFill>
                <a:highlight>
                  <a:srgbClr val="293134"/>
                </a:highlight>
                <a:latin typeface="Consolas" panose="020B0609020204030204" pitchFamily="49" charset="0"/>
                <a:cs typeface="Consolas" panose="020B0609020204030204" pitchFamily="49" charset="0"/>
              </a:rPr>
              <a:t>SDL_Window</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pl-PL" sz="2400" dirty="0" smtClean="0">
                <a:solidFill>
                  <a:srgbClr val="E0E2E4"/>
                </a:solidFill>
                <a:highlight>
                  <a:srgbClr val="293134"/>
                </a:highlight>
                <a:latin typeface="Consolas" panose="020B0609020204030204" pitchFamily="49" charset="0"/>
                <a:cs typeface="Consolas" panose="020B0609020204030204" pitchFamily="49" charset="0"/>
              </a:rPr>
              <a:t>  </a:t>
            </a:r>
          </a:p>
          <a:p>
            <a:pPr marL="0" indent="0">
              <a:buNone/>
            </a:pPr>
            <a:r>
              <a:rPr lang="pl-PL" sz="2400" dirty="0">
                <a:solidFill>
                  <a:srgbClr val="E0E2E4"/>
                </a:solidFill>
                <a:highlight>
                  <a:srgbClr val="293134"/>
                </a:highlight>
                <a:latin typeface="Consolas" panose="020B0609020204030204" pitchFamily="49" charset="0"/>
                <a:cs typeface="Consolas" panose="020B0609020204030204" pitchFamily="49" charset="0"/>
              </a:rPr>
              <a:t> </a:t>
            </a:r>
            <a:r>
              <a:rPr lang="pl-PL" sz="24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400" dirty="0" err="1" smtClean="0">
                <a:solidFill>
                  <a:srgbClr val="678CB1"/>
                </a:solidFill>
                <a:highlight>
                  <a:srgbClr val="293134"/>
                </a:highlight>
                <a:latin typeface="Consolas" panose="020B0609020204030204" pitchFamily="49" charset="0"/>
                <a:cs typeface="Consolas" panose="020B0609020204030204" pitchFamily="49" charset="0"/>
              </a:rPr>
              <a:t>void</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SDL_Window</a:t>
            </a:r>
            <a:r>
              <a:rPr lang="de-DE" sz="2400" dirty="0" smtClean="0">
                <a:solidFill>
                  <a:srgbClr val="E8E2B7"/>
                </a:solidFill>
                <a:highlight>
                  <a:srgbClr val="293134"/>
                </a:highlight>
                <a:latin typeface="Consolas" panose="020B0609020204030204" pitchFamily="49" charset="0"/>
                <a:cs typeface="Consolas" panose="020B0609020204030204" pitchFamily="49" charset="0"/>
              </a:rPr>
              <a:t>*)&gt;{</a:t>
            </a:r>
            <a:endParaRPr lang="pl-PL" sz="2400" dirty="0" smtClean="0">
              <a:solidFill>
                <a:srgbClr val="E8E2B7"/>
              </a:solidFill>
              <a:highlight>
                <a:srgbClr val="293134"/>
              </a:highlight>
              <a:latin typeface="Consolas" panose="020B0609020204030204" pitchFamily="49" charset="0"/>
              <a:cs typeface="Consolas" panose="020B0609020204030204" pitchFamily="49" charset="0"/>
            </a:endParaRPr>
          </a:p>
          <a:p>
            <a:pPr marL="0" indent="0">
              <a:buNone/>
            </a:pPr>
            <a:r>
              <a:rPr lang="pl-PL" sz="2400" dirty="0">
                <a:solidFill>
                  <a:srgbClr val="E8E2B7"/>
                </a:solidFill>
                <a:highlight>
                  <a:srgbClr val="293134"/>
                </a:highlight>
                <a:latin typeface="Consolas" panose="020B0609020204030204" pitchFamily="49" charset="0"/>
                <a:cs typeface="Consolas" panose="020B0609020204030204" pitchFamily="49" charset="0"/>
              </a:rPr>
              <a:t> </a:t>
            </a:r>
            <a:r>
              <a:rPr lang="pl-PL" sz="2400" dirty="0" smtClean="0">
                <a:solidFill>
                  <a:srgbClr val="E8E2B7"/>
                </a:solidFill>
                <a:highlight>
                  <a:srgbClr val="293134"/>
                </a:highlight>
                <a:latin typeface="Consolas" panose="020B0609020204030204" pitchFamily="49" charset="0"/>
                <a:cs typeface="Consolas" panose="020B0609020204030204" pitchFamily="49" charset="0"/>
              </a:rPr>
              <a:t>   </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SDL_CreateWindow</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SDL_DestroyWindow</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39</a:t>
            </a:fld>
            <a:endParaRPr lang="en-US" dirty="0"/>
          </a:p>
        </p:txBody>
      </p:sp>
    </p:spTree>
    <p:extLst>
      <p:ext uri="{BB962C8B-B14F-4D97-AF65-F5344CB8AC3E}">
        <p14:creationId xmlns:p14="http://schemas.microsoft.com/office/powerpoint/2010/main" val="48645282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74"/>
          <p:cNvSpPr txBox="1">
            <a:spLocks/>
          </p:cNvSpPr>
          <p:nvPr/>
        </p:nvSpPr>
        <p:spPr>
          <a:xfrm>
            <a:off x="4832400" y="354474"/>
            <a:ext cx="6940500" cy="5678025"/>
          </a:xfrm>
          <a:prstGeom prst="rect">
            <a:avLst/>
          </a:prstGeom>
        </p:spPr>
        <p:txBody>
          <a:bodyPr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00000"/>
              </a:lnSpc>
              <a:spcBef>
                <a:spcPts val="0"/>
              </a:spcBef>
              <a:buFont typeface="Arial" panose="020B0604020202020204" pitchFamily="34" charset="0"/>
              <a:buNone/>
            </a:pPr>
            <a:endParaRPr lang="en" dirty="0"/>
          </a:p>
        </p:txBody>
      </p:sp>
      <p:sp>
        <p:nvSpPr>
          <p:cNvPr id="7" name="Shape 74"/>
          <p:cNvSpPr txBox="1">
            <a:spLocks/>
          </p:cNvSpPr>
          <p:nvPr/>
        </p:nvSpPr>
        <p:spPr>
          <a:xfrm>
            <a:off x="5886500" y="354474"/>
            <a:ext cx="6940500" cy="6109825"/>
          </a:xfrm>
          <a:prstGeom prst="rect">
            <a:avLst/>
          </a:prstGeom>
        </p:spPr>
        <p:txBody>
          <a:bodyPr lIns="91425" tIns="91425" rIns="91425" bIns="91425" anchor="t" anchorCtr="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indent="0" defTabSz="457200">
              <a:lnSpc>
                <a:spcPct val="100000"/>
              </a:lnSpc>
              <a:spcBef>
                <a:spcPts val="0"/>
              </a:spcBef>
              <a:buNone/>
            </a:pPr>
            <a:r>
              <a:rPr lang="en" sz="2400" dirty="0">
                <a:solidFill>
                  <a:prstClr val="white"/>
                </a:solidFill>
              </a:rPr>
              <a:t>Duke </a:t>
            </a:r>
            <a:r>
              <a:rPr lang="en" sz="2400" dirty="0" err="1">
                <a:solidFill>
                  <a:prstClr val="white"/>
                </a:solidFill>
              </a:rPr>
              <a:t>Nukem</a:t>
            </a:r>
            <a:r>
              <a:rPr lang="en" sz="2400" dirty="0">
                <a:solidFill>
                  <a:prstClr val="white"/>
                </a:solidFill>
              </a:rPr>
              <a:t> II</a:t>
            </a:r>
            <a:endParaRPr lang="en-US" sz="2400" dirty="0">
              <a:solidFill>
                <a:prstClr val="white"/>
              </a:solidFill>
            </a:endParaRPr>
          </a:p>
          <a:p>
            <a:pPr marL="0" lvl="0" indent="0" defTabSz="457200">
              <a:lnSpc>
                <a:spcPct val="100000"/>
              </a:lnSpc>
              <a:spcBef>
                <a:spcPts val="0"/>
              </a:spcBef>
              <a:buNone/>
            </a:pPr>
            <a:endParaRPr lang="en" sz="1800" dirty="0">
              <a:solidFill>
                <a:prstClr val="white"/>
              </a:solidFill>
            </a:endParaRPr>
          </a:p>
          <a:p>
            <a:pPr lvl="0">
              <a:lnSpc>
                <a:spcPct val="100000"/>
              </a:lnSpc>
              <a:spcBef>
                <a:spcPts val="0"/>
              </a:spcBef>
              <a:spcAft>
                <a:spcPts val="800"/>
              </a:spcAft>
              <a:buNone/>
            </a:pPr>
            <a:r>
              <a:rPr lang="en" sz="1800" dirty="0"/>
              <a:t>Size on disk (executable + data):</a:t>
            </a:r>
          </a:p>
          <a:p>
            <a:pPr marL="457200" lvl="0">
              <a:lnSpc>
                <a:spcPct val="100000"/>
              </a:lnSpc>
              <a:spcBef>
                <a:spcPts val="0"/>
              </a:spcBef>
              <a:spcAft>
                <a:spcPts val="800"/>
              </a:spcAft>
            </a:pPr>
            <a:r>
              <a:rPr lang="en" sz="1800" dirty="0"/>
              <a:t>3.4 MB (shareware)</a:t>
            </a:r>
          </a:p>
          <a:p>
            <a:pPr marL="457200" lvl="0">
              <a:lnSpc>
                <a:spcPct val="100000"/>
              </a:lnSpc>
              <a:spcBef>
                <a:spcPts val="0"/>
              </a:spcBef>
              <a:spcAft>
                <a:spcPts val="800"/>
              </a:spcAft>
            </a:pPr>
            <a:r>
              <a:rPr lang="en" sz="1800" dirty="0"/>
              <a:t>5.7 MB (full version)</a:t>
            </a:r>
            <a:endParaRPr lang="en-US" sz="1800" dirty="0"/>
          </a:p>
          <a:p>
            <a:pPr marL="457200" lvl="0">
              <a:lnSpc>
                <a:spcPct val="100000"/>
              </a:lnSpc>
              <a:spcBef>
                <a:spcPts val="0"/>
              </a:spcBef>
              <a:spcAft>
                <a:spcPts val="800"/>
              </a:spcAft>
            </a:pPr>
            <a:endParaRPr lang="en" sz="1800" dirty="0"/>
          </a:p>
          <a:p>
            <a:pPr marL="0" lvl="0" indent="0">
              <a:lnSpc>
                <a:spcPct val="100000"/>
              </a:lnSpc>
              <a:spcBef>
                <a:spcPts val="0"/>
              </a:spcBef>
              <a:spcAft>
                <a:spcPts val="1000"/>
              </a:spcAft>
              <a:buNone/>
            </a:pPr>
            <a:r>
              <a:rPr lang="en" sz="1800" dirty="0"/>
              <a:t>Audio/video output:</a:t>
            </a:r>
          </a:p>
          <a:p>
            <a:pPr marL="457200" lvl="0">
              <a:lnSpc>
                <a:spcPct val="100000"/>
              </a:lnSpc>
              <a:spcBef>
                <a:spcPts val="0"/>
              </a:spcBef>
              <a:spcAft>
                <a:spcPts val="800"/>
              </a:spcAft>
            </a:pPr>
            <a:r>
              <a:rPr lang="en" sz="1800" dirty="0"/>
              <a:t>320x200 screen </a:t>
            </a:r>
            <a:r>
              <a:rPr lang="en" sz="1800" dirty="0" smtClean="0"/>
              <a:t>resolution</a:t>
            </a:r>
            <a:r>
              <a:rPr lang="en-US" sz="1800" dirty="0" smtClean="0"/>
              <a:t> (stretched to 4:3 by CRT)</a:t>
            </a:r>
            <a:endParaRPr lang="en" sz="1800" dirty="0"/>
          </a:p>
          <a:p>
            <a:pPr marL="457200" lvl="0">
              <a:lnSpc>
                <a:spcPct val="100000"/>
              </a:lnSpc>
              <a:spcBef>
                <a:spcPts val="0"/>
              </a:spcBef>
              <a:spcAft>
                <a:spcPts val="800"/>
              </a:spcAft>
            </a:pPr>
            <a:r>
              <a:rPr lang="en" sz="1800" dirty="0"/>
              <a:t>16 color palette (256 for intro movies)</a:t>
            </a:r>
          </a:p>
          <a:p>
            <a:pPr marL="457200" lvl="0">
              <a:lnSpc>
                <a:spcPct val="100000"/>
              </a:lnSpc>
              <a:spcBef>
                <a:spcPts val="0"/>
              </a:spcBef>
              <a:spcAft>
                <a:spcPts val="800"/>
              </a:spcAft>
            </a:pPr>
            <a:r>
              <a:rPr lang="en" sz="1800" dirty="0"/>
              <a:t>17.5 FPS (70 Hz ÷ 4)</a:t>
            </a:r>
          </a:p>
          <a:p>
            <a:pPr marL="457200" lvl="0">
              <a:lnSpc>
                <a:spcPct val="100000"/>
              </a:lnSpc>
              <a:spcBef>
                <a:spcPts val="0"/>
              </a:spcBef>
              <a:spcAft>
                <a:spcPts val="800"/>
              </a:spcAft>
            </a:pPr>
            <a:r>
              <a:rPr lang="en" sz="1800" dirty="0" err="1"/>
              <a:t>Monoaural</a:t>
            </a:r>
            <a:r>
              <a:rPr lang="en" sz="1800" dirty="0"/>
              <a:t> sound </a:t>
            </a:r>
            <a:r>
              <a:rPr lang="en" sz="1800" dirty="0" smtClean="0"/>
              <a:t>output</a:t>
            </a:r>
            <a:endParaRPr lang="en-US" sz="1800" dirty="0" smtClean="0"/>
          </a:p>
          <a:p>
            <a:pPr marL="457200" lvl="0">
              <a:lnSpc>
                <a:spcPct val="100000"/>
              </a:lnSpc>
              <a:spcBef>
                <a:spcPts val="0"/>
              </a:spcBef>
              <a:spcAft>
                <a:spcPts val="800"/>
              </a:spcAft>
            </a:pPr>
            <a:r>
              <a:rPr lang="en-US" sz="1800" dirty="0"/>
              <a:t>N</a:t>
            </a:r>
            <a:r>
              <a:rPr lang="en" sz="1800" dirty="0" smtClean="0"/>
              <a:t>o </a:t>
            </a:r>
            <a:r>
              <a:rPr lang="en" sz="1800" dirty="0"/>
              <a:t>mixing (only 1 sound effect at a time)</a:t>
            </a:r>
          </a:p>
        </p:txBody>
      </p:sp>
      <p:pic>
        <p:nvPicPr>
          <p:cNvPr id="9" name="Shape 85"/>
          <p:cNvPicPr preferRelativeResize="0"/>
          <p:nvPr/>
        </p:nvPicPr>
        <p:blipFill>
          <a:blip r:embed="rId2">
            <a:alphaModFix/>
          </a:blip>
          <a:stretch>
            <a:fillRect/>
          </a:stretch>
        </p:blipFill>
        <p:spPr>
          <a:xfrm>
            <a:off x="323236" y="233758"/>
            <a:ext cx="5170410" cy="3880823"/>
          </a:xfrm>
          <a:prstGeom prst="rect">
            <a:avLst/>
          </a:prstGeom>
          <a:noFill/>
          <a:ln>
            <a:noFill/>
          </a:ln>
        </p:spPr>
      </p:pic>
      <p:pic>
        <p:nvPicPr>
          <p:cNvPr id="12" name="Shape 95"/>
          <p:cNvPicPr preferRelativeResize="0"/>
          <p:nvPr/>
        </p:nvPicPr>
        <p:blipFill>
          <a:blip r:embed="rId3">
            <a:alphaModFix/>
          </a:blip>
          <a:stretch>
            <a:fillRect/>
          </a:stretch>
        </p:blipFill>
        <p:spPr>
          <a:xfrm>
            <a:off x="326571" y="4175920"/>
            <a:ext cx="2557224" cy="1917918"/>
          </a:xfrm>
          <a:prstGeom prst="rect">
            <a:avLst/>
          </a:prstGeom>
          <a:noFill/>
          <a:ln>
            <a:noFill/>
          </a:ln>
        </p:spPr>
      </p:pic>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925722" y="4175920"/>
            <a:ext cx="2567924" cy="1917918"/>
          </a:xfrm>
          <a:prstGeom prst="rect">
            <a:avLst/>
          </a:prstGeom>
        </p:spPr>
      </p:pic>
      <p:sp>
        <p:nvSpPr>
          <p:cNvPr id="2" name="Slide Number Placeholder 1"/>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39838026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Client code with helper class</a:t>
            </a:r>
            <a:endParaRPr lang="en-US" dirty="0"/>
          </a:p>
        </p:txBody>
      </p:sp>
      <p:sp>
        <p:nvSpPr>
          <p:cNvPr id="3" name="Content Placeholder 2"/>
          <p:cNvSpPr>
            <a:spLocks noGrp="1"/>
          </p:cNvSpPr>
          <p:nvPr>
            <p:ph idx="1"/>
          </p:nvPr>
        </p:nvSpPr>
        <p:spPr>
          <a:xfrm>
            <a:off x="838199" y="1825625"/>
            <a:ext cx="11082867" cy="523875"/>
          </a:xfrm>
          <a:solidFill>
            <a:srgbClr val="293134"/>
          </a:solidFill>
        </p:spPr>
        <p:txBody>
          <a:bodyPr>
            <a:noAutofit/>
          </a:bodyPr>
          <a:lstStyle/>
          <a:p>
            <a:pPr marL="0" indent="0">
              <a:buNone/>
            </a:pPr>
            <a:r>
              <a:rPr lang="de-DE" sz="2400" dirty="0" err="1">
                <a:solidFill>
                  <a:srgbClr val="678CB1"/>
                </a:solidFill>
                <a:highlight>
                  <a:srgbClr val="293134"/>
                </a:highlight>
                <a:latin typeface="Consolas" panose="020B0609020204030204" pitchFamily="49" charset="0"/>
                <a:cs typeface="Consolas" panose="020B0609020204030204" pitchFamily="49" charset="0"/>
              </a:rPr>
              <a:t>auto</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pWindow</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Ptr</a:t>
            </a:r>
            <a:r>
              <a:rPr lang="de-DE" sz="2400" dirty="0">
                <a:solidFill>
                  <a:srgbClr val="E8E2B7"/>
                </a:solidFill>
                <a:highlight>
                  <a:srgbClr val="293134"/>
                </a:highlight>
                <a:latin typeface="Consolas" panose="020B0609020204030204" pitchFamily="49" charset="0"/>
                <a:cs typeface="Consolas" panose="020B0609020204030204" pitchFamily="49" charset="0"/>
              </a:rPr>
              <a:t>&lt;</a:t>
            </a:r>
            <a:r>
              <a:rPr lang="de-DE" sz="2400" dirty="0" err="1">
                <a:solidFill>
                  <a:srgbClr val="E0E2E4"/>
                </a:solidFill>
                <a:highlight>
                  <a:srgbClr val="293134"/>
                </a:highlight>
                <a:latin typeface="Consolas" panose="020B0609020204030204" pitchFamily="49" charset="0"/>
                <a:cs typeface="Consolas" panose="020B0609020204030204" pitchFamily="49" charset="0"/>
              </a:rPr>
              <a:t>SDL_Window</a:t>
            </a:r>
            <a:r>
              <a:rPr lang="de-DE" sz="2400" dirty="0">
                <a:solidFill>
                  <a:srgbClr val="E8E2B7"/>
                </a:solidFill>
                <a:highlight>
                  <a:srgbClr val="293134"/>
                </a:highlight>
                <a:latin typeface="Consolas" panose="020B0609020204030204" pitchFamily="49" charset="0"/>
                <a:cs typeface="Consolas" panose="020B0609020204030204" pitchFamily="49" charset="0"/>
              </a:rPr>
              <a:t>&gt;{</a:t>
            </a:r>
            <a:r>
              <a:rPr lang="de-DE" sz="2400" dirty="0" err="1">
                <a:solidFill>
                  <a:srgbClr val="E0E2E4"/>
                </a:solidFill>
                <a:highlight>
                  <a:srgbClr val="293134"/>
                </a:highlight>
                <a:latin typeface="Consolas" panose="020B0609020204030204" pitchFamily="49" charset="0"/>
                <a:cs typeface="Consolas" panose="020B0609020204030204" pitchFamily="49" charset="0"/>
              </a:rPr>
              <a:t>SDL_CreateWindow</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40</a:t>
            </a:fld>
            <a:endParaRPr lang="en-US" dirty="0"/>
          </a:p>
        </p:txBody>
      </p:sp>
    </p:spTree>
    <p:extLst>
      <p:ext uri="{BB962C8B-B14F-4D97-AF65-F5344CB8AC3E}">
        <p14:creationId xmlns:p14="http://schemas.microsoft.com/office/powerpoint/2010/main" val="132741282"/>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Palette-based graphics</a:t>
            </a:r>
            <a:endParaRPr lang="en-US" dirty="0"/>
          </a:p>
        </p:txBody>
      </p:sp>
      <p:pic>
        <p:nvPicPr>
          <p:cNvPr id="6" name="Content Placeholder 5"/>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838200" y="1656820"/>
            <a:ext cx="3048000" cy="2032000"/>
          </a:xfrm>
        </p:spPr>
      </p:pic>
      <p:grpSp>
        <p:nvGrpSpPr>
          <p:cNvPr id="26" name="Group 25"/>
          <p:cNvGrpSpPr/>
          <p:nvPr/>
        </p:nvGrpSpPr>
        <p:grpSpPr>
          <a:xfrm>
            <a:off x="6756398" y="1866422"/>
            <a:ext cx="4357706" cy="1117432"/>
            <a:chOff x="2362200" y="4606035"/>
            <a:chExt cx="4357706" cy="1117432"/>
          </a:xfrm>
        </p:grpSpPr>
        <p:sp>
          <p:nvSpPr>
            <p:cNvPr id="7" name="Rectangle 6"/>
            <p:cNvSpPr/>
            <p:nvPr/>
          </p:nvSpPr>
          <p:spPr>
            <a:xfrm flipH="1">
              <a:off x="2362200" y="4607984"/>
              <a:ext cx="508000" cy="508000"/>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flipH="1">
              <a:off x="2910416" y="4607984"/>
              <a:ext cx="508000" cy="508000"/>
            </a:xfrm>
            <a:prstGeom prst="rect">
              <a:avLst/>
            </a:prstGeom>
            <a:solidFill>
              <a:srgbClr val="3C3C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flipH="1">
              <a:off x="3458632" y="4607984"/>
              <a:ext cx="508000" cy="508000"/>
            </a:xfrm>
            <a:prstGeom prst="rect">
              <a:avLst/>
            </a:prstGeom>
            <a:solidFill>
              <a:srgbClr val="79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flipH="1">
              <a:off x="4004910" y="4607984"/>
              <a:ext cx="508000" cy="508000"/>
            </a:xfrm>
            <a:prstGeom prst="rect">
              <a:avLst/>
            </a:prstGeom>
            <a:solidFill>
              <a:srgbClr val="B6B6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p:cNvSpPr/>
            <p:nvPr/>
          </p:nvSpPr>
          <p:spPr>
            <a:xfrm flipH="1">
              <a:off x="4555064" y="4607984"/>
              <a:ext cx="508000" cy="508000"/>
            </a:xfrm>
            <a:prstGeom prst="rect">
              <a:avLst/>
            </a:prstGeom>
            <a:solidFill>
              <a:srgbClr val="79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flipH="1">
              <a:off x="5103280" y="4607984"/>
              <a:ext cx="508000" cy="508000"/>
            </a:xfrm>
            <a:prstGeom prst="rect">
              <a:avLst/>
            </a:prstGeom>
            <a:solidFill>
              <a:srgbClr val="B6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p:cNvSpPr/>
            <p:nvPr/>
          </p:nvSpPr>
          <p:spPr>
            <a:xfrm flipH="1">
              <a:off x="5651499" y="4607984"/>
              <a:ext cx="508000" cy="508000"/>
            </a:xfrm>
            <a:prstGeom prst="rect">
              <a:avLst/>
            </a:prstGeom>
            <a:solidFill>
              <a:srgbClr val="F2693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p:cNvSpPr/>
            <p:nvPr/>
          </p:nvSpPr>
          <p:spPr>
            <a:xfrm flipH="1">
              <a:off x="6199715" y="4606035"/>
              <a:ext cx="508000" cy="508000"/>
            </a:xfrm>
            <a:prstGeom prst="rect">
              <a:avLst/>
            </a:prstGeom>
            <a:solidFill>
              <a:srgbClr val="F2F2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p:cNvSpPr/>
            <p:nvPr/>
          </p:nvSpPr>
          <p:spPr>
            <a:xfrm flipH="1">
              <a:off x="2374391" y="5215467"/>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p:cNvSpPr/>
            <p:nvPr/>
          </p:nvSpPr>
          <p:spPr>
            <a:xfrm flipH="1">
              <a:off x="2922607" y="5215467"/>
              <a:ext cx="508000" cy="508000"/>
            </a:xfrm>
            <a:prstGeom prst="rect">
              <a:avLst/>
            </a:prstGeom>
            <a:solidFill>
              <a:srgbClr val="0000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p:cNvSpPr/>
            <p:nvPr/>
          </p:nvSpPr>
          <p:spPr>
            <a:xfrm flipH="1">
              <a:off x="4019039" y="5215467"/>
              <a:ext cx="508000" cy="508000"/>
            </a:xfrm>
            <a:prstGeom prst="rect">
              <a:avLst/>
            </a:prstGeom>
            <a:solidFill>
              <a:srgbClr val="0000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p:cNvSpPr/>
            <p:nvPr/>
          </p:nvSpPr>
          <p:spPr>
            <a:xfrm flipH="1">
              <a:off x="3470823" y="5215467"/>
              <a:ext cx="508000" cy="508000"/>
            </a:xfrm>
            <a:prstGeom prst="rect">
              <a:avLst/>
            </a:prstGeom>
            <a:solidFill>
              <a:srgbClr val="0000B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p:cNvSpPr/>
            <p:nvPr/>
          </p:nvSpPr>
          <p:spPr>
            <a:xfrm flipH="1">
              <a:off x="4567255" y="5215467"/>
              <a:ext cx="508000" cy="508000"/>
            </a:xfrm>
            <a:prstGeom prst="rect">
              <a:avLst/>
            </a:prstGeom>
            <a:solidFill>
              <a:srgbClr val="007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p:cNvSpPr/>
            <p:nvPr/>
          </p:nvSpPr>
          <p:spPr>
            <a:xfrm flipH="1">
              <a:off x="5115471" y="5215467"/>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p:cNvSpPr/>
            <p:nvPr/>
          </p:nvSpPr>
          <p:spPr>
            <a:xfrm flipH="1">
              <a:off x="5663687" y="5215467"/>
              <a:ext cx="508000" cy="508000"/>
            </a:xfrm>
            <a:prstGeom prst="rect">
              <a:avLst/>
            </a:prstGeom>
            <a:solidFill>
              <a:srgbClr val="79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p:cNvSpPr/>
            <p:nvPr/>
          </p:nvSpPr>
          <p:spPr>
            <a:xfrm flipH="1">
              <a:off x="6211906" y="5215467"/>
              <a:ext cx="508000" cy="508000"/>
            </a:xfrm>
            <a:prstGeom prst="rect">
              <a:avLst/>
            </a:prstGeom>
            <a:solidFill>
              <a:srgbClr val="F2F2F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30" name="Picture 29"/>
          <p:cNvPicPr>
            <a:picLocks noChangeAspect="1"/>
          </p:cNvPicPr>
          <p:nvPr/>
        </p:nvPicPr>
        <p:blipFill rotWithShape="1">
          <a:blip r:embed="rId4">
            <a:extLst>
              <a:ext uri="{28A0092B-C50C-407E-A947-70E740481C1C}">
                <a14:useLocalDpi xmlns:a14="http://schemas.microsoft.com/office/drawing/2010/main" val="0"/>
              </a:ext>
            </a:extLst>
          </a:blip>
          <a:srcRect r="75350" b="62963"/>
          <a:stretch/>
        </p:blipFill>
        <p:spPr>
          <a:xfrm>
            <a:off x="4150784" y="4027487"/>
            <a:ext cx="2530176" cy="2534400"/>
          </a:xfrm>
          <a:prstGeom prst="rect">
            <a:avLst/>
          </a:prstGeom>
        </p:spPr>
      </p:pic>
      <p:sp>
        <p:nvSpPr>
          <p:cNvPr id="33" name="Rectangle 32"/>
          <p:cNvSpPr/>
          <p:nvPr/>
        </p:nvSpPr>
        <p:spPr>
          <a:xfrm>
            <a:off x="869431" y="1690687"/>
            <a:ext cx="702000" cy="702000"/>
          </a:xfrm>
          <a:prstGeom prst="rect">
            <a:avLst/>
          </a:prstGeom>
          <a:noFill/>
          <a:ln w="635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Straight Arrow Connector 34"/>
          <p:cNvCxnSpPr/>
          <p:nvPr/>
        </p:nvCxnSpPr>
        <p:spPr>
          <a:xfrm flipV="1">
            <a:off x="4266715" y="2122372"/>
            <a:ext cx="2738535" cy="2034018"/>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V="1">
            <a:off x="5111786" y="2173173"/>
            <a:ext cx="2441680" cy="2194558"/>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flipV="1">
            <a:off x="6007424" y="2727370"/>
            <a:ext cx="1054051" cy="2273006"/>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flipV="1">
            <a:off x="6588972" y="2723966"/>
            <a:ext cx="3193418" cy="2941398"/>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flipV="1">
            <a:off x="5764639" y="2747648"/>
            <a:ext cx="3438620" cy="2870352"/>
          </a:xfrm>
          <a:prstGeom prst="straightConnector1">
            <a:avLst/>
          </a:prstGeom>
          <a:ln w="3810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50" name="Rectangle 49"/>
          <p:cNvSpPr/>
          <p:nvPr/>
        </p:nvSpPr>
        <p:spPr>
          <a:xfrm>
            <a:off x="4161722" y="4039850"/>
            <a:ext cx="187200" cy="187200"/>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p:cNvSpPr/>
          <p:nvPr/>
        </p:nvSpPr>
        <p:spPr>
          <a:xfrm>
            <a:off x="4998308" y="4260182"/>
            <a:ext cx="187200" cy="187200"/>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p:cNvSpPr/>
          <p:nvPr/>
        </p:nvSpPr>
        <p:spPr>
          <a:xfrm>
            <a:off x="5869409" y="4896567"/>
            <a:ext cx="187200" cy="187200"/>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p:cNvSpPr/>
          <p:nvPr/>
        </p:nvSpPr>
        <p:spPr>
          <a:xfrm>
            <a:off x="5661314" y="5542328"/>
            <a:ext cx="187200" cy="187200"/>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p:cNvSpPr/>
          <p:nvPr/>
        </p:nvSpPr>
        <p:spPr>
          <a:xfrm>
            <a:off x="6495372" y="5524399"/>
            <a:ext cx="187200" cy="187200"/>
          </a:xfrm>
          <a:prstGeom prst="rect">
            <a:avLst/>
          </a:prstGeom>
          <a:no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713636" y="5294687"/>
            <a:ext cx="2888932" cy="1200329"/>
          </a:xfrm>
          <a:prstGeom prst="rect">
            <a:avLst/>
          </a:prstGeom>
          <a:noFill/>
        </p:spPr>
        <p:txBody>
          <a:bodyPr wrap="none" rtlCol="0">
            <a:spAutoFit/>
          </a:bodyPr>
          <a:lstStyle/>
          <a:p>
            <a:r>
              <a:rPr lang="en-US" sz="2400" dirty="0" smtClean="0"/>
              <a:t>16 color palette</a:t>
            </a:r>
          </a:p>
          <a:p>
            <a:pPr marL="285750" indent="-285750">
              <a:buFont typeface="Wingdings" charset="2"/>
              <a:buChar char="à"/>
            </a:pPr>
            <a:r>
              <a:rPr lang="en-US" sz="2400" dirty="0" smtClean="0">
                <a:sym typeface="Wingdings"/>
              </a:rPr>
              <a:t>need 4 bit per pixel</a:t>
            </a:r>
          </a:p>
          <a:p>
            <a:pPr marL="285750" indent="-285750">
              <a:buFont typeface="Wingdings" charset="2"/>
              <a:buChar char="à"/>
            </a:pPr>
            <a:r>
              <a:rPr lang="en-US" sz="2400" dirty="0" smtClean="0">
                <a:sym typeface="Wingdings"/>
              </a:rPr>
              <a:t>2 pixels per byte</a:t>
            </a:r>
            <a:endParaRPr lang="en-US" sz="2400"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41</a:t>
            </a:fld>
            <a:endParaRPr lang="en-US" dirty="0"/>
          </a:p>
        </p:txBody>
      </p:sp>
    </p:spTree>
    <p:extLst>
      <p:ext uri="{BB962C8B-B14F-4D97-AF65-F5344CB8AC3E}">
        <p14:creationId xmlns:p14="http://schemas.microsoft.com/office/powerpoint/2010/main" val="17728657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3"/>
                                        </p:tgtEl>
                                        <p:attrNameLst>
                                          <p:attrName>style.visibility</p:attrName>
                                        </p:attrNameLst>
                                      </p:cBhvr>
                                      <p:to>
                                        <p:strVal val="visible"/>
                                      </p:to>
                                    </p:set>
                                    <p:animEffect transition="in" filter="fade">
                                      <p:cBhvr>
                                        <p:cTn id="7" dur="500"/>
                                        <p:tgtEl>
                                          <p:spTgt spid="33"/>
                                        </p:tgtEl>
                                      </p:cBhvr>
                                    </p:animEffect>
                                  </p:childTnLst>
                                </p:cTn>
                              </p:par>
                              <p:par>
                                <p:cTn id="8" presetID="10" presetClass="entr" presetSubtype="0" fill="hold"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5"/>
                                        </p:tgtEl>
                                        <p:attrNameLst>
                                          <p:attrName>style.visibility</p:attrName>
                                        </p:attrNameLst>
                                      </p:cBhvr>
                                      <p:to>
                                        <p:strVal val="visible"/>
                                      </p:to>
                                    </p:set>
                                    <p:animEffect transition="in" filter="fade">
                                      <p:cBhvr>
                                        <p:cTn id="15" dur="500"/>
                                        <p:tgtEl>
                                          <p:spTgt spid="3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50"/>
                                        </p:tgtEl>
                                        <p:attrNameLst>
                                          <p:attrName>style.visibility</p:attrName>
                                        </p:attrNameLst>
                                      </p:cBhvr>
                                      <p:to>
                                        <p:strVal val="visible"/>
                                      </p:to>
                                    </p:set>
                                    <p:animEffect transition="in" filter="fade">
                                      <p:cBhvr>
                                        <p:cTn id="18" dur="500"/>
                                        <p:tgtEl>
                                          <p:spTgt spid="5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52"/>
                                        </p:tgtEl>
                                        <p:attrNameLst>
                                          <p:attrName>style.visibility</p:attrName>
                                        </p:attrNameLst>
                                      </p:cBhvr>
                                      <p:to>
                                        <p:strVal val="visible"/>
                                      </p:to>
                                    </p:set>
                                    <p:animEffect transition="in" filter="fade">
                                      <p:cBhvr>
                                        <p:cTn id="21" dur="500"/>
                                        <p:tgtEl>
                                          <p:spTgt spid="52"/>
                                        </p:tgtEl>
                                      </p:cBhvr>
                                    </p:animEffect>
                                  </p:childTnLst>
                                </p:cTn>
                              </p:par>
                              <p:par>
                                <p:cTn id="22" presetID="10" presetClass="entr" presetSubtype="0" fill="hold" nodeType="withEffect">
                                  <p:stCondLst>
                                    <p:cond delay="0"/>
                                  </p:stCondLst>
                                  <p:childTnLst>
                                    <p:set>
                                      <p:cBhvr>
                                        <p:cTn id="23" dur="1" fill="hold">
                                          <p:stCondLst>
                                            <p:cond delay="0"/>
                                          </p:stCondLst>
                                        </p:cTn>
                                        <p:tgtEl>
                                          <p:spTgt spid="38"/>
                                        </p:tgtEl>
                                        <p:attrNameLst>
                                          <p:attrName>style.visibility</p:attrName>
                                        </p:attrNameLst>
                                      </p:cBhvr>
                                      <p:to>
                                        <p:strVal val="visible"/>
                                      </p:to>
                                    </p:set>
                                    <p:animEffect transition="in" filter="fade">
                                      <p:cBhvr>
                                        <p:cTn id="24" dur="500"/>
                                        <p:tgtEl>
                                          <p:spTgt spid="38"/>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animEffect transition="in" filter="fade">
                                      <p:cBhvr>
                                        <p:cTn id="27" dur="500"/>
                                        <p:tgtEl>
                                          <p:spTgt spid="5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5"/>
                                        </p:tgtEl>
                                        <p:attrNameLst>
                                          <p:attrName>style.visibility</p:attrName>
                                        </p:attrNameLst>
                                      </p:cBhvr>
                                      <p:to>
                                        <p:strVal val="visible"/>
                                      </p:to>
                                    </p:set>
                                    <p:animEffect transition="in" filter="fade">
                                      <p:cBhvr>
                                        <p:cTn id="30" dur="500"/>
                                        <p:tgtEl>
                                          <p:spTgt spid="5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56"/>
                                        </p:tgtEl>
                                        <p:attrNameLst>
                                          <p:attrName>style.visibility</p:attrName>
                                        </p:attrNameLst>
                                      </p:cBhvr>
                                      <p:to>
                                        <p:strVal val="visible"/>
                                      </p:to>
                                    </p:set>
                                    <p:animEffect transition="in" filter="fade">
                                      <p:cBhvr>
                                        <p:cTn id="33" dur="500"/>
                                        <p:tgtEl>
                                          <p:spTgt spid="56"/>
                                        </p:tgtEl>
                                      </p:cBhvr>
                                    </p:animEffect>
                                  </p:childTnLst>
                                </p:cTn>
                              </p:par>
                              <p:par>
                                <p:cTn id="34" presetID="10" presetClass="entr" presetSubtype="0" fill="hold" nodeType="withEffect">
                                  <p:stCondLst>
                                    <p:cond delay="0"/>
                                  </p:stCondLst>
                                  <p:childTnLst>
                                    <p:set>
                                      <p:cBhvr>
                                        <p:cTn id="35" dur="1" fill="hold">
                                          <p:stCondLst>
                                            <p:cond delay="0"/>
                                          </p:stCondLst>
                                        </p:cTn>
                                        <p:tgtEl>
                                          <p:spTgt spid="41"/>
                                        </p:tgtEl>
                                        <p:attrNameLst>
                                          <p:attrName>style.visibility</p:attrName>
                                        </p:attrNameLst>
                                      </p:cBhvr>
                                      <p:to>
                                        <p:strVal val="visible"/>
                                      </p:to>
                                    </p:set>
                                    <p:animEffect transition="in" filter="fade">
                                      <p:cBhvr>
                                        <p:cTn id="36" dur="500"/>
                                        <p:tgtEl>
                                          <p:spTgt spid="41"/>
                                        </p:tgtEl>
                                      </p:cBhvr>
                                    </p:animEffect>
                                  </p:childTnLst>
                                </p:cTn>
                              </p:par>
                              <p:par>
                                <p:cTn id="37" presetID="10" presetClass="entr" presetSubtype="0" fill="hold" nodeType="withEffect">
                                  <p:stCondLst>
                                    <p:cond delay="0"/>
                                  </p:stCondLst>
                                  <p:childTnLst>
                                    <p:set>
                                      <p:cBhvr>
                                        <p:cTn id="38" dur="1" fill="hold">
                                          <p:stCondLst>
                                            <p:cond delay="0"/>
                                          </p:stCondLst>
                                        </p:cTn>
                                        <p:tgtEl>
                                          <p:spTgt spid="45"/>
                                        </p:tgtEl>
                                        <p:attrNameLst>
                                          <p:attrName>style.visibility</p:attrName>
                                        </p:attrNameLst>
                                      </p:cBhvr>
                                      <p:to>
                                        <p:strVal val="visible"/>
                                      </p:to>
                                    </p:set>
                                    <p:animEffect transition="in" filter="fade">
                                      <p:cBhvr>
                                        <p:cTn id="39" dur="500"/>
                                        <p:tgtEl>
                                          <p:spTgt spid="45"/>
                                        </p:tgtEl>
                                      </p:cBhvr>
                                    </p:animEffect>
                                  </p:childTnLst>
                                </p:cTn>
                              </p:par>
                              <p:par>
                                <p:cTn id="40" presetID="10" presetClass="entr" presetSubtype="0" fill="hold" nodeType="withEffect">
                                  <p:stCondLst>
                                    <p:cond delay="0"/>
                                  </p:stCondLst>
                                  <p:childTnLst>
                                    <p:set>
                                      <p:cBhvr>
                                        <p:cTn id="41" dur="1" fill="hold">
                                          <p:stCondLst>
                                            <p:cond delay="0"/>
                                          </p:stCondLst>
                                        </p:cTn>
                                        <p:tgtEl>
                                          <p:spTgt spid="39"/>
                                        </p:tgtEl>
                                        <p:attrNameLst>
                                          <p:attrName>style.visibility</p:attrName>
                                        </p:attrNameLst>
                                      </p:cBhvr>
                                      <p:to>
                                        <p:strVal val="visible"/>
                                      </p:to>
                                    </p:set>
                                    <p:animEffect transition="in" filter="fade">
                                      <p:cBhvr>
                                        <p:cTn id="42" dur="500"/>
                                        <p:tgtEl>
                                          <p:spTgt spid="39"/>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58"/>
                                        </p:tgtEl>
                                        <p:attrNameLst>
                                          <p:attrName>style.visibility</p:attrName>
                                        </p:attrNameLst>
                                      </p:cBhvr>
                                      <p:to>
                                        <p:strVal val="visible"/>
                                      </p:to>
                                    </p:set>
                                    <p:animEffect transition="in" filter="fade">
                                      <p:cBhvr>
                                        <p:cTn id="47" dur="500"/>
                                        <p:tgtEl>
                                          <p:spTgt spid="5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50" grpId="0" animBg="1"/>
      <p:bldP spid="52" grpId="0" animBg="1"/>
      <p:bldP spid="54" grpId="0" animBg="1"/>
      <p:bldP spid="55" grpId="0" animBg="1"/>
      <p:bldP spid="56" grpId="0" animBg="1"/>
      <p:bldP spid="58"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Planar memory layout</a:t>
            </a:r>
            <a:endParaRPr lang="en-US" dirty="0"/>
          </a:p>
        </p:txBody>
      </p:sp>
      <p:sp>
        <p:nvSpPr>
          <p:cNvPr id="4" name="Rectangle 3"/>
          <p:cNvSpPr/>
          <p:nvPr/>
        </p:nvSpPr>
        <p:spPr>
          <a:xfrm flipH="1">
            <a:off x="838200" y="1690688"/>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flipH="1">
            <a:off x="2417587" y="1690688"/>
            <a:ext cx="508000" cy="508000"/>
          </a:xfrm>
          <a:prstGeom prst="rect">
            <a:avLst/>
          </a:prstGeom>
          <a:solidFill>
            <a:srgbClr val="007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flipH="1">
            <a:off x="1364129"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flipH="1">
            <a:off x="1890058"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944533" y="2383326"/>
            <a:ext cx="1986441" cy="461665"/>
          </a:xfrm>
          <a:prstGeom prst="rect">
            <a:avLst/>
          </a:prstGeom>
          <a:noFill/>
        </p:spPr>
        <p:txBody>
          <a:bodyPr wrap="none" rtlCol="0">
            <a:spAutoFit/>
          </a:bodyPr>
          <a:lstStyle/>
          <a:p>
            <a:r>
              <a:rPr lang="en-US" sz="2400" dirty="0" smtClean="0"/>
              <a:t>8,   13,  13,  12</a:t>
            </a:r>
            <a:endParaRPr lang="en-US" sz="2400" dirty="0"/>
          </a:p>
        </p:txBody>
      </p:sp>
      <p:grpSp>
        <p:nvGrpSpPr>
          <p:cNvPr id="27" name="Group 26"/>
          <p:cNvGrpSpPr/>
          <p:nvPr/>
        </p:nvGrpSpPr>
        <p:grpSpPr>
          <a:xfrm>
            <a:off x="4006426" y="1652366"/>
            <a:ext cx="7347374" cy="2120894"/>
            <a:chOff x="4006426" y="1652366"/>
            <a:chExt cx="7347374" cy="2120894"/>
          </a:xfrm>
        </p:grpSpPr>
        <p:sp>
          <p:nvSpPr>
            <p:cNvPr id="12" name="Rectangle 11"/>
            <p:cNvSpPr/>
            <p:nvPr/>
          </p:nvSpPr>
          <p:spPr>
            <a:xfrm>
              <a:off x="4006426"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5867722" y="1655198"/>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729018"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590315"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4038837" y="1695543"/>
              <a:ext cx="832279" cy="369332"/>
            </a:xfrm>
            <a:prstGeom prst="rect">
              <a:avLst/>
            </a:prstGeom>
            <a:noFill/>
          </p:spPr>
          <p:txBody>
            <a:bodyPr wrap="none" rtlCol="0">
              <a:spAutoFit/>
            </a:bodyPr>
            <a:lstStyle/>
            <a:p>
              <a:r>
                <a:rPr lang="en-US" dirty="0" smtClean="0"/>
                <a:t>Bank A</a:t>
              </a:r>
              <a:endParaRPr lang="en-US" dirty="0"/>
            </a:p>
          </p:txBody>
        </p:sp>
        <p:sp>
          <p:nvSpPr>
            <p:cNvPr id="17" name="TextBox 16"/>
            <p:cNvSpPr txBox="1"/>
            <p:nvPr/>
          </p:nvSpPr>
          <p:spPr>
            <a:xfrm>
              <a:off x="5917185" y="1695543"/>
              <a:ext cx="824265" cy="369332"/>
            </a:xfrm>
            <a:prstGeom prst="rect">
              <a:avLst/>
            </a:prstGeom>
            <a:noFill/>
          </p:spPr>
          <p:txBody>
            <a:bodyPr wrap="none" rtlCol="0">
              <a:spAutoFit/>
            </a:bodyPr>
            <a:lstStyle/>
            <a:p>
              <a:r>
                <a:rPr lang="en-US" dirty="0" smtClean="0"/>
                <a:t>Bank B</a:t>
              </a:r>
              <a:endParaRPr lang="en-US" dirty="0"/>
            </a:p>
          </p:txBody>
        </p:sp>
        <p:sp>
          <p:nvSpPr>
            <p:cNvPr id="18" name="TextBox 17"/>
            <p:cNvSpPr txBox="1"/>
            <p:nvPr/>
          </p:nvSpPr>
          <p:spPr>
            <a:xfrm>
              <a:off x="7786495" y="1695543"/>
              <a:ext cx="822661" cy="369332"/>
            </a:xfrm>
            <a:prstGeom prst="rect">
              <a:avLst/>
            </a:prstGeom>
            <a:noFill/>
          </p:spPr>
          <p:txBody>
            <a:bodyPr wrap="none" rtlCol="0">
              <a:spAutoFit/>
            </a:bodyPr>
            <a:lstStyle/>
            <a:p>
              <a:r>
                <a:rPr lang="en-US" dirty="0" smtClean="0"/>
                <a:t>Bank C</a:t>
              </a:r>
              <a:endParaRPr lang="en-US" dirty="0"/>
            </a:p>
          </p:txBody>
        </p:sp>
        <p:sp>
          <p:nvSpPr>
            <p:cNvPr id="19" name="TextBox 18"/>
            <p:cNvSpPr txBox="1"/>
            <p:nvPr/>
          </p:nvSpPr>
          <p:spPr>
            <a:xfrm>
              <a:off x="9649396" y="1695543"/>
              <a:ext cx="841897" cy="369332"/>
            </a:xfrm>
            <a:prstGeom prst="rect">
              <a:avLst/>
            </a:prstGeom>
            <a:noFill/>
          </p:spPr>
          <p:txBody>
            <a:bodyPr wrap="none" rtlCol="0">
              <a:spAutoFit/>
            </a:bodyPr>
            <a:lstStyle/>
            <a:p>
              <a:r>
                <a:rPr lang="en-US" dirty="0" smtClean="0"/>
                <a:t>Bank D</a:t>
              </a:r>
              <a:endParaRPr lang="en-US" dirty="0"/>
            </a:p>
          </p:txBody>
        </p:sp>
      </p:grpSp>
      <p:sp>
        <p:nvSpPr>
          <p:cNvPr id="3" name="Slide Number Placeholder 2"/>
          <p:cNvSpPr>
            <a:spLocks noGrp="1"/>
          </p:cNvSpPr>
          <p:nvPr>
            <p:ph type="sldNum" sz="quarter" idx="12"/>
          </p:nvPr>
        </p:nvSpPr>
        <p:spPr/>
        <p:txBody>
          <a:bodyPr/>
          <a:lstStyle/>
          <a:p>
            <a:fld id="{D57F1E4F-1CFF-5643-939E-217C01CDF565}" type="slidenum">
              <a:rPr lang="en-US" smtClean="0"/>
              <a:pPr/>
              <a:t>42</a:t>
            </a:fld>
            <a:endParaRPr lang="en-US" dirty="0"/>
          </a:p>
        </p:txBody>
      </p:sp>
    </p:spTree>
    <p:extLst>
      <p:ext uri="{BB962C8B-B14F-4D97-AF65-F5344CB8AC3E}">
        <p14:creationId xmlns:p14="http://schemas.microsoft.com/office/powerpoint/2010/main" val="300146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Planar memory layout</a:t>
            </a:r>
            <a:endParaRPr lang="en-US" dirty="0"/>
          </a:p>
        </p:txBody>
      </p:sp>
      <p:sp>
        <p:nvSpPr>
          <p:cNvPr id="4" name="Rectangle 3"/>
          <p:cNvSpPr/>
          <p:nvPr/>
        </p:nvSpPr>
        <p:spPr>
          <a:xfrm flipH="1">
            <a:off x="838200" y="1690688"/>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flipH="1">
            <a:off x="2417587" y="1690688"/>
            <a:ext cx="508000" cy="508000"/>
          </a:xfrm>
          <a:prstGeom prst="rect">
            <a:avLst/>
          </a:prstGeom>
          <a:solidFill>
            <a:srgbClr val="007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flipH="1">
            <a:off x="1364129"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flipH="1">
            <a:off x="1890058"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944533" y="2383326"/>
            <a:ext cx="1986441" cy="461665"/>
          </a:xfrm>
          <a:prstGeom prst="rect">
            <a:avLst/>
          </a:prstGeom>
          <a:noFill/>
        </p:spPr>
        <p:txBody>
          <a:bodyPr wrap="none" rtlCol="0">
            <a:spAutoFit/>
          </a:bodyPr>
          <a:lstStyle/>
          <a:p>
            <a:r>
              <a:rPr lang="en-US" sz="2400" dirty="0" smtClean="0"/>
              <a:t>8,   13,  13,  12</a:t>
            </a:r>
            <a:endParaRPr lang="en-US" sz="2400" dirty="0"/>
          </a:p>
        </p:txBody>
      </p:sp>
      <p:sp>
        <p:nvSpPr>
          <p:cNvPr id="12" name="Rectangle 11"/>
          <p:cNvSpPr/>
          <p:nvPr/>
        </p:nvSpPr>
        <p:spPr>
          <a:xfrm>
            <a:off x="4006426"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5867722" y="1655198"/>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729018"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590315"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4038837" y="1695543"/>
            <a:ext cx="832279" cy="369332"/>
          </a:xfrm>
          <a:prstGeom prst="rect">
            <a:avLst/>
          </a:prstGeom>
          <a:noFill/>
        </p:spPr>
        <p:txBody>
          <a:bodyPr wrap="none" rtlCol="0">
            <a:spAutoFit/>
          </a:bodyPr>
          <a:lstStyle/>
          <a:p>
            <a:r>
              <a:rPr lang="en-US" smtClean="0"/>
              <a:t>Bank A</a:t>
            </a:r>
            <a:endParaRPr lang="en-US"/>
          </a:p>
        </p:txBody>
      </p:sp>
      <p:sp>
        <p:nvSpPr>
          <p:cNvPr id="17" name="TextBox 16"/>
          <p:cNvSpPr txBox="1"/>
          <p:nvPr/>
        </p:nvSpPr>
        <p:spPr>
          <a:xfrm>
            <a:off x="5917185" y="1695543"/>
            <a:ext cx="824265" cy="369332"/>
          </a:xfrm>
          <a:prstGeom prst="rect">
            <a:avLst/>
          </a:prstGeom>
          <a:noFill/>
        </p:spPr>
        <p:txBody>
          <a:bodyPr wrap="none" rtlCol="0">
            <a:spAutoFit/>
          </a:bodyPr>
          <a:lstStyle/>
          <a:p>
            <a:r>
              <a:rPr lang="en-US" dirty="0" smtClean="0"/>
              <a:t>Bank B</a:t>
            </a:r>
            <a:endParaRPr lang="en-US" dirty="0"/>
          </a:p>
        </p:txBody>
      </p:sp>
      <p:sp>
        <p:nvSpPr>
          <p:cNvPr id="18" name="TextBox 17"/>
          <p:cNvSpPr txBox="1"/>
          <p:nvPr/>
        </p:nvSpPr>
        <p:spPr>
          <a:xfrm>
            <a:off x="7786495" y="1695543"/>
            <a:ext cx="822661" cy="369332"/>
          </a:xfrm>
          <a:prstGeom prst="rect">
            <a:avLst/>
          </a:prstGeom>
          <a:noFill/>
        </p:spPr>
        <p:txBody>
          <a:bodyPr wrap="none" rtlCol="0">
            <a:spAutoFit/>
          </a:bodyPr>
          <a:lstStyle/>
          <a:p>
            <a:r>
              <a:rPr lang="en-US" dirty="0" smtClean="0"/>
              <a:t>Bank C</a:t>
            </a:r>
            <a:endParaRPr lang="en-US" dirty="0"/>
          </a:p>
        </p:txBody>
      </p:sp>
      <p:sp>
        <p:nvSpPr>
          <p:cNvPr id="19" name="TextBox 18"/>
          <p:cNvSpPr txBox="1"/>
          <p:nvPr/>
        </p:nvSpPr>
        <p:spPr>
          <a:xfrm>
            <a:off x="9649396" y="1695543"/>
            <a:ext cx="841897" cy="369332"/>
          </a:xfrm>
          <a:prstGeom prst="rect">
            <a:avLst/>
          </a:prstGeom>
          <a:noFill/>
        </p:spPr>
        <p:txBody>
          <a:bodyPr wrap="none" rtlCol="0">
            <a:spAutoFit/>
          </a:bodyPr>
          <a:lstStyle/>
          <a:p>
            <a:r>
              <a:rPr lang="en-US" dirty="0" smtClean="0"/>
              <a:t>Bank D</a:t>
            </a:r>
            <a:endParaRPr lang="en-US" dirty="0"/>
          </a:p>
        </p:txBody>
      </p:sp>
      <p:sp>
        <p:nvSpPr>
          <p:cNvPr id="7" name="TextBox 6"/>
          <p:cNvSpPr txBox="1"/>
          <p:nvPr/>
        </p:nvSpPr>
        <p:spPr>
          <a:xfrm>
            <a:off x="4038837" y="3401096"/>
            <a:ext cx="301686" cy="369332"/>
          </a:xfrm>
          <a:prstGeom prst="rect">
            <a:avLst/>
          </a:prstGeom>
          <a:noFill/>
        </p:spPr>
        <p:txBody>
          <a:bodyPr wrap="none" rtlCol="0">
            <a:spAutoFit/>
          </a:bodyPr>
          <a:lstStyle/>
          <a:p>
            <a:r>
              <a:rPr lang="en-US" smtClean="0"/>
              <a:t>1</a:t>
            </a:r>
            <a:endParaRPr lang="en-US"/>
          </a:p>
        </p:txBody>
      </p:sp>
      <p:sp>
        <p:nvSpPr>
          <p:cNvPr id="21" name="TextBox 20"/>
          <p:cNvSpPr txBox="1"/>
          <p:nvPr/>
        </p:nvSpPr>
        <p:spPr>
          <a:xfrm>
            <a:off x="5867722" y="3401096"/>
            <a:ext cx="301686" cy="369332"/>
          </a:xfrm>
          <a:prstGeom prst="rect">
            <a:avLst/>
          </a:prstGeom>
          <a:noFill/>
        </p:spPr>
        <p:txBody>
          <a:bodyPr wrap="none" rtlCol="0">
            <a:spAutoFit/>
          </a:bodyPr>
          <a:lstStyle/>
          <a:p>
            <a:r>
              <a:rPr lang="en-US" dirty="0"/>
              <a:t>0</a:t>
            </a:r>
          </a:p>
        </p:txBody>
      </p:sp>
      <p:sp>
        <p:nvSpPr>
          <p:cNvPr id="22" name="TextBox 21"/>
          <p:cNvSpPr txBox="1"/>
          <p:nvPr/>
        </p:nvSpPr>
        <p:spPr>
          <a:xfrm>
            <a:off x="7727423" y="3401096"/>
            <a:ext cx="301686" cy="369332"/>
          </a:xfrm>
          <a:prstGeom prst="rect">
            <a:avLst/>
          </a:prstGeom>
          <a:noFill/>
        </p:spPr>
        <p:txBody>
          <a:bodyPr wrap="none" rtlCol="0">
            <a:spAutoFit/>
          </a:bodyPr>
          <a:lstStyle/>
          <a:p>
            <a:r>
              <a:rPr lang="en-US"/>
              <a:t>0</a:t>
            </a:r>
          </a:p>
        </p:txBody>
      </p:sp>
      <p:sp>
        <p:nvSpPr>
          <p:cNvPr id="24" name="TextBox 23"/>
          <p:cNvSpPr txBox="1"/>
          <p:nvPr/>
        </p:nvSpPr>
        <p:spPr>
          <a:xfrm>
            <a:off x="9590314" y="3401096"/>
            <a:ext cx="301686" cy="369332"/>
          </a:xfrm>
          <a:prstGeom prst="rect">
            <a:avLst/>
          </a:prstGeom>
          <a:noFill/>
        </p:spPr>
        <p:txBody>
          <a:bodyPr wrap="none" rtlCol="0">
            <a:spAutoFit/>
          </a:bodyPr>
          <a:lstStyle/>
          <a:p>
            <a:r>
              <a:rPr lang="en-US"/>
              <a:t>0</a:t>
            </a:r>
          </a:p>
        </p:txBody>
      </p:sp>
      <p:sp>
        <p:nvSpPr>
          <p:cNvPr id="23" name="Rectangle 22"/>
          <p:cNvSpPr/>
          <p:nvPr/>
        </p:nvSpPr>
        <p:spPr>
          <a:xfrm flipH="1">
            <a:off x="838200" y="3682773"/>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1420047" y="3682773"/>
            <a:ext cx="1643399" cy="461665"/>
          </a:xfrm>
          <a:prstGeom prst="rect">
            <a:avLst/>
          </a:prstGeom>
          <a:noFill/>
        </p:spPr>
        <p:txBody>
          <a:bodyPr wrap="none" rtlCol="0">
            <a:spAutoFit/>
          </a:bodyPr>
          <a:lstStyle/>
          <a:p>
            <a:r>
              <a:rPr lang="en-US" sz="2400" dirty="0" smtClean="0"/>
              <a:t>  8 </a:t>
            </a:r>
            <a:r>
              <a:rPr lang="en-US" sz="2400" dirty="0" smtClean="0">
                <a:sym typeface="Wingdings"/>
              </a:rPr>
              <a:t> 1000</a:t>
            </a:r>
            <a:r>
              <a:rPr lang="en-US" sz="2400" baseline="-25000" dirty="0" smtClean="0">
                <a:sym typeface="Wingdings"/>
              </a:rPr>
              <a:t>2</a:t>
            </a:r>
            <a:endParaRPr lang="en-US" sz="2400" baseline="-25000"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43</a:t>
            </a:fld>
            <a:endParaRPr lang="en-US" dirty="0"/>
          </a:p>
        </p:txBody>
      </p:sp>
    </p:spTree>
    <p:extLst>
      <p:ext uri="{BB962C8B-B14F-4D97-AF65-F5344CB8AC3E}">
        <p14:creationId xmlns:p14="http://schemas.microsoft.com/office/powerpoint/2010/main" val="129189217"/>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Planar memory layout</a:t>
            </a:r>
            <a:endParaRPr lang="en-US" dirty="0"/>
          </a:p>
        </p:txBody>
      </p:sp>
      <p:sp>
        <p:nvSpPr>
          <p:cNvPr id="4" name="Rectangle 3"/>
          <p:cNvSpPr/>
          <p:nvPr/>
        </p:nvSpPr>
        <p:spPr>
          <a:xfrm flipH="1">
            <a:off x="838200" y="1690688"/>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flipH="1">
            <a:off x="2417587" y="1690688"/>
            <a:ext cx="508000" cy="508000"/>
          </a:xfrm>
          <a:prstGeom prst="rect">
            <a:avLst/>
          </a:prstGeom>
          <a:solidFill>
            <a:srgbClr val="007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flipH="1">
            <a:off x="1364129"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flipH="1">
            <a:off x="1890058"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944533" y="2383326"/>
            <a:ext cx="1986441" cy="461665"/>
          </a:xfrm>
          <a:prstGeom prst="rect">
            <a:avLst/>
          </a:prstGeom>
          <a:noFill/>
        </p:spPr>
        <p:txBody>
          <a:bodyPr wrap="none" rtlCol="0">
            <a:spAutoFit/>
          </a:bodyPr>
          <a:lstStyle/>
          <a:p>
            <a:r>
              <a:rPr lang="en-US" sz="2400" dirty="0" smtClean="0"/>
              <a:t>8,   13,  13,  12</a:t>
            </a:r>
            <a:endParaRPr lang="en-US" sz="2400" dirty="0"/>
          </a:p>
        </p:txBody>
      </p:sp>
      <p:sp>
        <p:nvSpPr>
          <p:cNvPr id="12" name="Rectangle 11"/>
          <p:cNvSpPr/>
          <p:nvPr/>
        </p:nvSpPr>
        <p:spPr>
          <a:xfrm>
            <a:off x="4006426"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5867722" y="1655198"/>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729018"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590315"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4038837" y="1695543"/>
            <a:ext cx="832279" cy="369332"/>
          </a:xfrm>
          <a:prstGeom prst="rect">
            <a:avLst/>
          </a:prstGeom>
          <a:noFill/>
        </p:spPr>
        <p:txBody>
          <a:bodyPr wrap="none" rtlCol="0">
            <a:spAutoFit/>
          </a:bodyPr>
          <a:lstStyle/>
          <a:p>
            <a:r>
              <a:rPr lang="en-US" smtClean="0"/>
              <a:t>Bank A</a:t>
            </a:r>
            <a:endParaRPr lang="en-US"/>
          </a:p>
        </p:txBody>
      </p:sp>
      <p:sp>
        <p:nvSpPr>
          <p:cNvPr id="17" name="TextBox 16"/>
          <p:cNvSpPr txBox="1"/>
          <p:nvPr/>
        </p:nvSpPr>
        <p:spPr>
          <a:xfrm>
            <a:off x="5917185" y="1695543"/>
            <a:ext cx="824265" cy="369332"/>
          </a:xfrm>
          <a:prstGeom prst="rect">
            <a:avLst/>
          </a:prstGeom>
          <a:noFill/>
        </p:spPr>
        <p:txBody>
          <a:bodyPr wrap="none" rtlCol="0">
            <a:spAutoFit/>
          </a:bodyPr>
          <a:lstStyle/>
          <a:p>
            <a:r>
              <a:rPr lang="en-US" dirty="0" smtClean="0"/>
              <a:t>Bank B</a:t>
            </a:r>
            <a:endParaRPr lang="en-US" dirty="0"/>
          </a:p>
        </p:txBody>
      </p:sp>
      <p:sp>
        <p:nvSpPr>
          <p:cNvPr id="18" name="TextBox 17"/>
          <p:cNvSpPr txBox="1"/>
          <p:nvPr/>
        </p:nvSpPr>
        <p:spPr>
          <a:xfrm>
            <a:off x="7786495" y="1695543"/>
            <a:ext cx="822661" cy="369332"/>
          </a:xfrm>
          <a:prstGeom prst="rect">
            <a:avLst/>
          </a:prstGeom>
          <a:noFill/>
        </p:spPr>
        <p:txBody>
          <a:bodyPr wrap="none" rtlCol="0">
            <a:spAutoFit/>
          </a:bodyPr>
          <a:lstStyle/>
          <a:p>
            <a:r>
              <a:rPr lang="en-US" dirty="0" smtClean="0"/>
              <a:t>Bank C</a:t>
            </a:r>
            <a:endParaRPr lang="en-US" dirty="0"/>
          </a:p>
        </p:txBody>
      </p:sp>
      <p:sp>
        <p:nvSpPr>
          <p:cNvPr id="19" name="TextBox 18"/>
          <p:cNvSpPr txBox="1"/>
          <p:nvPr/>
        </p:nvSpPr>
        <p:spPr>
          <a:xfrm>
            <a:off x="9649396" y="1695543"/>
            <a:ext cx="841897" cy="369332"/>
          </a:xfrm>
          <a:prstGeom prst="rect">
            <a:avLst/>
          </a:prstGeom>
          <a:noFill/>
        </p:spPr>
        <p:txBody>
          <a:bodyPr wrap="none" rtlCol="0">
            <a:spAutoFit/>
          </a:bodyPr>
          <a:lstStyle/>
          <a:p>
            <a:r>
              <a:rPr lang="en-US" dirty="0" smtClean="0"/>
              <a:t>Bank D</a:t>
            </a:r>
            <a:endParaRPr lang="en-US" dirty="0"/>
          </a:p>
        </p:txBody>
      </p:sp>
      <p:sp>
        <p:nvSpPr>
          <p:cNvPr id="7" name="TextBox 6"/>
          <p:cNvSpPr txBox="1"/>
          <p:nvPr/>
        </p:nvSpPr>
        <p:spPr>
          <a:xfrm>
            <a:off x="4038837" y="3401096"/>
            <a:ext cx="529312" cy="369332"/>
          </a:xfrm>
          <a:prstGeom prst="rect">
            <a:avLst/>
          </a:prstGeom>
          <a:noFill/>
        </p:spPr>
        <p:txBody>
          <a:bodyPr wrap="none" rtlCol="0">
            <a:spAutoFit/>
          </a:bodyPr>
          <a:lstStyle/>
          <a:p>
            <a:r>
              <a:rPr lang="en-US" dirty="0" smtClean="0"/>
              <a:t>1, 1</a:t>
            </a:r>
            <a:endParaRPr lang="en-US" dirty="0"/>
          </a:p>
        </p:txBody>
      </p:sp>
      <p:sp>
        <p:nvSpPr>
          <p:cNvPr id="21" name="TextBox 20"/>
          <p:cNvSpPr txBox="1"/>
          <p:nvPr/>
        </p:nvSpPr>
        <p:spPr>
          <a:xfrm>
            <a:off x="5867722" y="3401096"/>
            <a:ext cx="529312" cy="369332"/>
          </a:xfrm>
          <a:prstGeom prst="rect">
            <a:avLst/>
          </a:prstGeom>
          <a:noFill/>
        </p:spPr>
        <p:txBody>
          <a:bodyPr wrap="none" rtlCol="0">
            <a:spAutoFit/>
          </a:bodyPr>
          <a:lstStyle/>
          <a:p>
            <a:r>
              <a:rPr lang="en-US" dirty="0" smtClean="0"/>
              <a:t>0, 1</a:t>
            </a:r>
            <a:endParaRPr lang="en-US" dirty="0"/>
          </a:p>
        </p:txBody>
      </p:sp>
      <p:sp>
        <p:nvSpPr>
          <p:cNvPr id="22" name="TextBox 21"/>
          <p:cNvSpPr txBox="1"/>
          <p:nvPr/>
        </p:nvSpPr>
        <p:spPr>
          <a:xfrm>
            <a:off x="7727423" y="3401096"/>
            <a:ext cx="529312" cy="369332"/>
          </a:xfrm>
          <a:prstGeom prst="rect">
            <a:avLst/>
          </a:prstGeom>
          <a:noFill/>
        </p:spPr>
        <p:txBody>
          <a:bodyPr wrap="none" rtlCol="0">
            <a:spAutoFit/>
          </a:bodyPr>
          <a:lstStyle/>
          <a:p>
            <a:r>
              <a:rPr lang="en-US" dirty="0" smtClean="0"/>
              <a:t>0, 0</a:t>
            </a:r>
            <a:endParaRPr lang="en-US" dirty="0"/>
          </a:p>
        </p:txBody>
      </p:sp>
      <p:sp>
        <p:nvSpPr>
          <p:cNvPr id="24" name="TextBox 23"/>
          <p:cNvSpPr txBox="1"/>
          <p:nvPr/>
        </p:nvSpPr>
        <p:spPr>
          <a:xfrm>
            <a:off x="9590314" y="3401096"/>
            <a:ext cx="529312" cy="369332"/>
          </a:xfrm>
          <a:prstGeom prst="rect">
            <a:avLst/>
          </a:prstGeom>
          <a:noFill/>
        </p:spPr>
        <p:txBody>
          <a:bodyPr wrap="none" rtlCol="0">
            <a:spAutoFit/>
          </a:bodyPr>
          <a:lstStyle/>
          <a:p>
            <a:r>
              <a:rPr lang="en-US" dirty="0" smtClean="0"/>
              <a:t>0, 1</a:t>
            </a:r>
            <a:endParaRPr lang="en-US" dirty="0"/>
          </a:p>
        </p:txBody>
      </p:sp>
      <p:sp>
        <p:nvSpPr>
          <p:cNvPr id="27" name="Rectangle 26"/>
          <p:cNvSpPr/>
          <p:nvPr/>
        </p:nvSpPr>
        <p:spPr>
          <a:xfrm flipH="1">
            <a:off x="838200" y="3682773"/>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1420047" y="3682773"/>
            <a:ext cx="1643399" cy="461665"/>
          </a:xfrm>
          <a:prstGeom prst="rect">
            <a:avLst/>
          </a:prstGeom>
          <a:noFill/>
        </p:spPr>
        <p:txBody>
          <a:bodyPr wrap="none" rtlCol="0">
            <a:spAutoFit/>
          </a:bodyPr>
          <a:lstStyle/>
          <a:p>
            <a:r>
              <a:rPr lang="en-US" sz="2400" dirty="0" smtClean="0"/>
              <a:t>  8 </a:t>
            </a:r>
            <a:r>
              <a:rPr lang="en-US" sz="2400" dirty="0" smtClean="0">
                <a:sym typeface="Wingdings"/>
              </a:rPr>
              <a:t> 1000</a:t>
            </a:r>
            <a:r>
              <a:rPr lang="en-US" sz="2400" baseline="-25000" dirty="0" smtClean="0">
                <a:sym typeface="Wingdings"/>
              </a:rPr>
              <a:t>2</a:t>
            </a:r>
            <a:endParaRPr lang="en-US" sz="2400" baseline="-25000" dirty="0"/>
          </a:p>
        </p:txBody>
      </p:sp>
      <p:sp>
        <p:nvSpPr>
          <p:cNvPr id="29" name="Rectangle 28"/>
          <p:cNvSpPr/>
          <p:nvPr/>
        </p:nvSpPr>
        <p:spPr>
          <a:xfrm flipH="1">
            <a:off x="838200" y="4329076"/>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1420047" y="4352243"/>
            <a:ext cx="1661032" cy="461665"/>
          </a:xfrm>
          <a:prstGeom prst="rect">
            <a:avLst/>
          </a:prstGeom>
          <a:noFill/>
        </p:spPr>
        <p:txBody>
          <a:bodyPr wrap="none" rtlCol="0">
            <a:spAutoFit/>
          </a:bodyPr>
          <a:lstStyle/>
          <a:p>
            <a:r>
              <a:rPr lang="en-US" sz="2400" dirty="0" smtClean="0"/>
              <a:t>13 </a:t>
            </a:r>
            <a:r>
              <a:rPr lang="en-US" sz="2400" dirty="0" smtClean="0">
                <a:sym typeface="Wingdings"/>
              </a:rPr>
              <a:t> 1101</a:t>
            </a:r>
            <a:r>
              <a:rPr lang="en-US" sz="2400" baseline="-25000" dirty="0" smtClean="0">
                <a:sym typeface="Wingdings"/>
              </a:rPr>
              <a:t>2</a:t>
            </a:r>
            <a:endParaRPr lang="en-US" sz="2400" baseline="-25000" dirty="0"/>
          </a:p>
        </p:txBody>
      </p:sp>
      <p:sp>
        <p:nvSpPr>
          <p:cNvPr id="3" name="Slide Number Placeholder 2"/>
          <p:cNvSpPr>
            <a:spLocks noGrp="1"/>
          </p:cNvSpPr>
          <p:nvPr>
            <p:ph type="sldNum" sz="quarter" idx="12"/>
          </p:nvPr>
        </p:nvSpPr>
        <p:spPr/>
        <p:txBody>
          <a:bodyPr/>
          <a:lstStyle/>
          <a:p>
            <a:fld id="{D57F1E4F-1CFF-5643-939E-217C01CDF565}" type="slidenum">
              <a:rPr lang="en-US" smtClean="0"/>
              <a:pPr/>
              <a:t>44</a:t>
            </a:fld>
            <a:endParaRPr lang="en-US" dirty="0"/>
          </a:p>
        </p:txBody>
      </p:sp>
    </p:spTree>
    <p:extLst>
      <p:ext uri="{BB962C8B-B14F-4D97-AF65-F5344CB8AC3E}">
        <p14:creationId xmlns:p14="http://schemas.microsoft.com/office/powerpoint/2010/main" val="177203002"/>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Planar memory layout</a:t>
            </a:r>
            <a:endParaRPr lang="en-US" dirty="0"/>
          </a:p>
        </p:txBody>
      </p:sp>
      <p:sp>
        <p:nvSpPr>
          <p:cNvPr id="4" name="Rectangle 3"/>
          <p:cNvSpPr/>
          <p:nvPr/>
        </p:nvSpPr>
        <p:spPr>
          <a:xfrm flipH="1">
            <a:off x="838200" y="1690688"/>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flipH="1">
            <a:off x="2417587" y="1690688"/>
            <a:ext cx="508000" cy="508000"/>
          </a:xfrm>
          <a:prstGeom prst="rect">
            <a:avLst/>
          </a:prstGeom>
          <a:solidFill>
            <a:srgbClr val="007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flipH="1">
            <a:off x="1364129"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flipH="1">
            <a:off x="1890058"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p:cNvSpPr txBox="1"/>
          <p:nvPr/>
        </p:nvSpPr>
        <p:spPr>
          <a:xfrm>
            <a:off x="944533" y="2383326"/>
            <a:ext cx="1986441" cy="461665"/>
          </a:xfrm>
          <a:prstGeom prst="rect">
            <a:avLst/>
          </a:prstGeom>
          <a:noFill/>
        </p:spPr>
        <p:txBody>
          <a:bodyPr wrap="none" rtlCol="0">
            <a:spAutoFit/>
          </a:bodyPr>
          <a:lstStyle/>
          <a:p>
            <a:r>
              <a:rPr lang="en-US" sz="2400" dirty="0" smtClean="0"/>
              <a:t>8,   13,  13,  12</a:t>
            </a:r>
            <a:endParaRPr lang="en-US" sz="2400" dirty="0"/>
          </a:p>
        </p:txBody>
      </p:sp>
      <p:sp>
        <p:nvSpPr>
          <p:cNvPr id="12" name="Rectangle 11"/>
          <p:cNvSpPr/>
          <p:nvPr/>
        </p:nvSpPr>
        <p:spPr>
          <a:xfrm>
            <a:off x="4006426"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p:cNvSpPr/>
          <p:nvPr/>
        </p:nvSpPr>
        <p:spPr>
          <a:xfrm>
            <a:off x="5867722" y="1655198"/>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729018"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9590315" y="1652366"/>
            <a:ext cx="1763485" cy="211806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p:cNvSpPr txBox="1"/>
          <p:nvPr/>
        </p:nvSpPr>
        <p:spPr>
          <a:xfrm>
            <a:off x="4038837" y="1695543"/>
            <a:ext cx="832279" cy="369332"/>
          </a:xfrm>
          <a:prstGeom prst="rect">
            <a:avLst/>
          </a:prstGeom>
          <a:noFill/>
        </p:spPr>
        <p:txBody>
          <a:bodyPr wrap="none" rtlCol="0">
            <a:spAutoFit/>
          </a:bodyPr>
          <a:lstStyle/>
          <a:p>
            <a:r>
              <a:rPr lang="en-US" smtClean="0"/>
              <a:t>Bank A</a:t>
            </a:r>
            <a:endParaRPr lang="en-US"/>
          </a:p>
        </p:txBody>
      </p:sp>
      <p:sp>
        <p:nvSpPr>
          <p:cNvPr id="17" name="TextBox 16"/>
          <p:cNvSpPr txBox="1"/>
          <p:nvPr/>
        </p:nvSpPr>
        <p:spPr>
          <a:xfrm>
            <a:off x="5917185" y="1695543"/>
            <a:ext cx="824265" cy="369332"/>
          </a:xfrm>
          <a:prstGeom prst="rect">
            <a:avLst/>
          </a:prstGeom>
          <a:noFill/>
        </p:spPr>
        <p:txBody>
          <a:bodyPr wrap="none" rtlCol="0">
            <a:spAutoFit/>
          </a:bodyPr>
          <a:lstStyle/>
          <a:p>
            <a:r>
              <a:rPr lang="en-US" dirty="0" smtClean="0"/>
              <a:t>Bank B</a:t>
            </a:r>
            <a:endParaRPr lang="en-US" dirty="0"/>
          </a:p>
        </p:txBody>
      </p:sp>
      <p:sp>
        <p:nvSpPr>
          <p:cNvPr id="18" name="TextBox 17"/>
          <p:cNvSpPr txBox="1"/>
          <p:nvPr/>
        </p:nvSpPr>
        <p:spPr>
          <a:xfrm>
            <a:off x="7786495" y="1695543"/>
            <a:ext cx="822661" cy="369332"/>
          </a:xfrm>
          <a:prstGeom prst="rect">
            <a:avLst/>
          </a:prstGeom>
          <a:noFill/>
        </p:spPr>
        <p:txBody>
          <a:bodyPr wrap="none" rtlCol="0">
            <a:spAutoFit/>
          </a:bodyPr>
          <a:lstStyle/>
          <a:p>
            <a:r>
              <a:rPr lang="en-US" dirty="0" smtClean="0"/>
              <a:t>Bank C</a:t>
            </a:r>
            <a:endParaRPr lang="en-US" dirty="0"/>
          </a:p>
        </p:txBody>
      </p:sp>
      <p:sp>
        <p:nvSpPr>
          <p:cNvPr id="19" name="TextBox 18"/>
          <p:cNvSpPr txBox="1"/>
          <p:nvPr/>
        </p:nvSpPr>
        <p:spPr>
          <a:xfrm>
            <a:off x="9649396" y="1695543"/>
            <a:ext cx="841897" cy="369332"/>
          </a:xfrm>
          <a:prstGeom prst="rect">
            <a:avLst/>
          </a:prstGeom>
          <a:noFill/>
        </p:spPr>
        <p:txBody>
          <a:bodyPr wrap="none" rtlCol="0">
            <a:spAutoFit/>
          </a:bodyPr>
          <a:lstStyle/>
          <a:p>
            <a:r>
              <a:rPr lang="en-US" dirty="0" smtClean="0"/>
              <a:t>Bank D</a:t>
            </a:r>
            <a:endParaRPr lang="en-US" dirty="0"/>
          </a:p>
        </p:txBody>
      </p:sp>
      <p:sp>
        <p:nvSpPr>
          <p:cNvPr id="20" name="Rectangle 19"/>
          <p:cNvSpPr/>
          <p:nvPr/>
        </p:nvSpPr>
        <p:spPr>
          <a:xfrm flipH="1">
            <a:off x="838200" y="3682773"/>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p:cNvSpPr txBox="1"/>
          <p:nvPr/>
        </p:nvSpPr>
        <p:spPr>
          <a:xfrm>
            <a:off x="1420047" y="3682773"/>
            <a:ext cx="1643399" cy="461665"/>
          </a:xfrm>
          <a:prstGeom prst="rect">
            <a:avLst/>
          </a:prstGeom>
          <a:noFill/>
        </p:spPr>
        <p:txBody>
          <a:bodyPr wrap="none" rtlCol="0">
            <a:spAutoFit/>
          </a:bodyPr>
          <a:lstStyle/>
          <a:p>
            <a:r>
              <a:rPr lang="en-US" sz="2400" dirty="0" smtClean="0"/>
              <a:t>  8 </a:t>
            </a:r>
            <a:r>
              <a:rPr lang="en-US" sz="2400" dirty="0" smtClean="0">
                <a:sym typeface="Wingdings"/>
              </a:rPr>
              <a:t> 1000</a:t>
            </a:r>
            <a:r>
              <a:rPr lang="en-US" sz="2400" baseline="-25000" dirty="0" smtClean="0">
                <a:sym typeface="Wingdings"/>
              </a:rPr>
              <a:t>2</a:t>
            </a:r>
            <a:endParaRPr lang="en-US" sz="2400" baseline="-25000" dirty="0"/>
          </a:p>
        </p:txBody>
      </p:sp>
      <p:sp>
        <p:nvSpPr>
          <p:cNvPr id="7" name="TextBox 6"/>
          <p:cNvSpPr txBox="1"/>
          <p:nvPr/>
        </p:nvSpPr>
        <p:spPr>
          <a:xfrm>
            <a:off x="4038837" y="3401096"/>
            <a:ext cx="984565" cy="369332"/>
          </a:xfrm>
          <a:prstGeom prst="rect">
            <a:avLst/>
          </a:prstGeom>
          <a:noFill/>
        </p:spPr>
        <p:txBody>
          <a:bodyPr wrap="none" rtlCol="0">
            <a:spAutoFit/>
          </a:bodyPr>
          <a:lstStyle/>
          <a:p>
            <a:r>
              <a:rPr lang="en-US" dirty="0" smtClean="0"/>
              <a:t>1, 1, 1, 1</a:t>
            </a:r>
            <a:endParaRPr lang="en-US" dirty="0"/>
          </a:p>
        </p:txBody>
      </p:sp>
      <p:sp>
        <p:nvSpPr>
          <p:cNvPr id="21" name="TextBox 20"/>
          <p:cNvSpPr txBox="1"/>
          <p:nvPr/>
        </p:nvSpPr>
        <p:spPr>
          <a:xfrm>
            <a:off x="5867722" y="3401096"/>
            <a:ext cx="984565" cy="369332"/>
          </a:xfrm>
          <a:prstGeom prst="rect">
            <a:avLst/>
          </a:prstGeom>
          <a:noFill/>
        </p:spPr>
        <p:txBody>
          <a:bodyPr wrap="none" rtlCol="0">
            <a:spAutoFit/>
          </a:bodyPr>
          <a:lstStyle/>
          <a:p>
            <a:r>
              <a:rPr lang="en-US" dirty="0" smtClean="0"/>
              <a:t>0, 1, 1, 1</a:t>
            </a:r>
            <a:endParaRPr lang="en-US" dirty="0"/>
          </a:p>
        </p:txBody>
      </p:sp>
      <p:sp>
        <p:nvSpPr>
          <p:cNvPr id="22" name="TextBox 21"/>
          <p:cNvSpPr txBox="1"/>
          <p:nvPr/>
        </p:nvSpPr>
        <p:spPr>
          <a:xfrm>
            <a:off x="7727423" y="3401096"/>
            <a:ext cx="984565" cy="369332"/>
          </a:xfrm>
          <a:prstGeom prst="rect">
            <a:avLst/>
          </a:prstGeom>
          <a:noFill/>
        </p:spPr>
        <p:txBody>
          <a:bodyPr wrap="none" rtlCol="0">
            <a:spAutoFit/>
          </a:bodyPr>
          <a:lstStyle/>
          <a:p>
            <a:r>
              <a:rPr lang="en-US" dirty="0" smtClean="0"/>
              <a:t>0, 0, 0, 0</a:t>
            </a:r>
            <a:endParaRPr lang="en-US" dirty="0"/>
          </a:p>
        </p:txBody>
      </p:sp>
      <p:sp>
        <p:nvSpPr>
          <p:cNvPr id="24" name="TextBox 23"/>
          <p:cNvSpPr txBox="1"/>
          <p:nvPr/>
        </p:nvSpPr>
        <p:spPr>
          <a:xfrm>
            <a:off x="9590314" y="3401096"/>
            <a:ext cx="984565" cy="369332"/>
          </a:xfrm>
          <a:prstGeom prst="rect">
            <a:avLst/>
          </a:prstGeom>
          <a:noFill/>
        </p:spPr>
        <p:txBody>
          <a:bodyPr wrap="none" rtlCol="0">
            <a:spAutoFit/>
          </a:bodyPr>
          <a:lstStyle/>
          <a:p>
            <a:r>
              <a:rPr lang="en-US" dirty="0" smtClean="0"/>
              <a:t>0, 1, 1, 0</a:t>
            </a:r>
            <a:endParaRPr lang="en-US" dirty="0"/>
          </a:p>
        </p:txBody>
      </p:sp>
      <p:sp>
        <p:nvSpPr>
          <p:cNvPr id="25" name="Rectangle 24"/>
          <p:cNvSpPr/>
          <p:nvPr/>
        </p:nvSpPr>
        <p:spPr>
          <a:xfrm flipH="1">
            <a:off x="838200" y="4329076"/>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p:cNvSpPr txBox="1"/>
          <p:nvPr/>
        </p:nvSpPr>
        <p:spPr>
          <a:xfrm>
            <a:off x="1420047" y="4352243"/>
            <a:ext cx="1661032" cy="461665"/>
          </a:xfrm>
          <a:prstGeom prst="rect">
            <a:avLst/>
          </a:prstGeom>
          <a:noFill/>
        </p:spPr>
        <p:txBody>
          <a:bodyPr wrap="none" rtlCol="0">
            <a:spAutoFit/>
          </a:bodyPr>
          <a:lstStyle/>
          <a:p>
            <a:r>
              <a:rPr lang="en-US" sz="2400" dirty="0" smtClean="0"/>
              <a:t>13 </a:t>
            </a:r>
            <a:r>
              <a:rPr lang="en-US" sz="2400" dirty="0" smtClean="0">
                <a:sym typeface="Wingdings"/>
              </a:rPr>
              <a:t> 1101</a:t>
            </a:r>
            <a:r>
              <a:rPr lang="en-US" sz="2400" baseline="-25000" dirty="0" smtClean="0">
                <a:sym typeface="Wingdings"/>
              </a:rPr>
              <a:t>2</a:t>
            </a:r>
            <a:endParaRPr lang="en-US" sz="2400" baseline="-25000" dirty="0"/>
          </a:p>
        </p:txBody>
      </p:sp>
      <p:sp>
        <p:nvSpPr>
          <p:cNvPr id="27" name="Rectangle 26"/>
          <p:cNvSpPr/>
          <p:nvPr/>
        </p:nvSpPr>
        <p:spPr>
          <a:xfrm flipH="1">
            <a:off x="838200" y="5612196"/>
            <a:ext cx="508000" cy="508000"/>
          </a:xfrm>
          <a:prstGeom prst="rect">
            <a:avLst/>
          </a:prstGeom>
          <a:solidFill>
            <a:srgbClr val="007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p:cNvSpPr txBox="1"/>
          <p:nvPr/>
        </p:nvSpPr>
        <p:spPr>
          <a:xfrm>
            <a:off x="1420047" y="5635363"/>
            <a:ext cx="1661032" cy="461665"/>
          </a:xfrm>
          <a:prstGeom prst="rect">
            <a:avLst/>
          </a:prstGeom>
          <a:noFill/>
        </p:spPr>
        <p:txBody>
          <a:bodyPr wrap="none" rtlCol="0">
            <a:spAutoFit/>
          </a:bodyPr>
          <a:lstStyle/>
          <a:p>
            <a:r>
              <a:rPr lang="en-US" sz="2400" dirty="0" smtClean="0"/>
              <a:t>12 </a:t>
            </a:r>
            <a:r>
              <a:rPr lang="en-US" sz="2400" dirty="0" smtClean="0">
                <a:sym typeface="Wingdings"/>
              </a:rPr>
              <a:t> 1100</a:t>
            </a:r>
            <a:r>
              <a:rPr lang="en-US" sz="2400" baseline="-25000" dirty="0" smtClean="0">
                <a:sym typeface="Wingdings"/>
              </a:rPr>
              <a:t>2</a:t>
            </a:r>
            <a:endParaRPr lang="en-US" sz="2400" baseline="-25000" dirty="0"/>
          </a:p>
        </p:txBody>
      </p:sp>
      <p:sp>
        <p:nvSpPr>
          <p:cNvPr id="29" name="Rectangle 28"/>
          <p:cNvSpPr/>
          <p:nvPr/>
        </p:nvSpPr>
        <p:spPr>
          <a:xfrm flipH="1">
            <a:off x="838200" y="4982220"/>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p:cNvSpPr txBox="1"/>
          <p:nvPr/>
        </p:nvSpPr>
        <p:spPr>
          <a:xfrm>
            <a:off x="1420047" y="5005387"/>
            <a:ext cx="1661032" cy="461665"/>
          </a:xfrm>
          <a:prstGeom prst="rect">
            <a:avLst/>
          </a:prstGeom>
          <a:noFill/>
        </p:spPr>
        <p:txBody>
          <a:bodyPr wrap="none" rtlCol="0">
            <a:spAutoFit/>
          </a:bodyPr>
          <a:lstStyle/>
          <a:p>
            <a:r>
              <a:rPr lang="en-US" sz="2400" dirty="0" smtClean="0"/>
              <a:t>13 </a:t>
            </a:r>
            <a:r>
              <a:rPr lang="en-US" sz="2400" dirty="0" smtClean="0">
                <a:sym typeface="Wingdings"/>
              </a:rPr>
              <a:t> 1101</a:t>
            </a:r>
            <a:r>
              <a:rPr lang="en-US" sz="2400" baseline="-25000" dirty="0" smtClean="0">
                <a:sym typeface="Wingdings"/>
              </a:rPr>
              <a:t>2</a:t>
            </a:r>
            <a:endParaRPr lang="en-US" sz="2400" baseline="-25000" dirty="0"/>
          </a:p>
        </p:txBody>
      </p:sp>
      <p:sp>
        <p:nvSpPr>
          <p:cNvPr id="10" name="Slide Number Placeholder 9"/>
          <p:cNvSpPr>
            <a:spLocks noGrp="1"/>
          </p:cNvSpPr>
          <p:nvPr>
            <p:ph type="sldNum" sz="quarter" idx="12"/>
          </p:nvPr>
        </p:nvSpPr>
        <p:spPr/>
        <p:txBody>
          <a:bodyPr/>
          <a:lstStyle/>
          <a:p>
            <a:fld id="{D57F1E4F-1CFF-5643-939E-217C01CDF565}" type="slidenum">
              <a:rPr lang="en-US" smtClean="0"/>
              <a:pPr/>
              <a:t>45</a:t>
            </a:fld>
            <a:endParaRPr lang="en-US" dirty="0"/>
          </a:p>
        </p:txBody>
      </p:sp>
    </p:spTree>
    <p:extLst>
      <p:ext uri="{BB962C8B-B14F-4D97-AF65-F5344CB8AC3E}">
        <p14:creationId xmlns:p14="http://schemas.microsoft.com/office/powerpoint/2010/main" val="183851987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Original graphics format</a:t>
            </a:r>
            <a:endParaRPr lang="en-US" dirty="0"/>
          </a:p>
        </p:txBody>
      </p:sp>
      <p:sp>
        <p:nvSpPr>
          <p:cNvPr id="4" name="Rectangle 3"/>
          <p:cNvSpPr/>
          <p:nvPr/>
        </p:nvSpPr>
        <p:spPr>
          <a:xfrm flipH="1">
            <a:off x="838200" y="1690688"/>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p:cNvSpPr/>
          <p:nvPr/>
        </p:nvSpPr>
        <p:spPr>
          <a:xfrm flipH="1">
            <a:off x="2417587" y="1690688"/>
            <a:ext cx="508000" cy="508000"/>
          </a:xfrm>
          <a:prstGeom prst="rect">
            <a:avLst/>
          </a:prstGeom>
          <a:solidFill>
            <a:srgbClr val="007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p:cNvSpPr/>
          <p:nvPr/>
        </p:nvSpPr>
        <p:spPr>
          <a:xfrm flipH="1">
            <a:off x="1364129"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p:cNvSpPr/>
          <p:nvPr/>
        </p:nvSpPr>
        <p:spPr>
          <a:xfrm flipH="1">
            <a:off x="1890058"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p:cNvSpPr/>
          <p:nvPr/>
        </p:nvSpPr>
        <p:spPr>
          <a:xfrm flipH="1">
            <a:off x="4504974" y="1690688"/>
            <a:ext cx="508000" cy="508000"/>
          </a:xfrm>
          <a:prstGeom prst="rect">
            <a:avLst/>
          </a:prstGeom>
          <a:solidFill>
            <a:srgbClr val="003C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flipH="1">
            <a:off x="2946716" y="1690688"/>
            <a:ext cx="508000" cy="508000"/>
          </a:xfrm>
          <a:prstGeom prst="rect">
            <a:avLst/>
          </a:prstGeom>
          <a:solidFill>
            <a:srgbClr val="0079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flipH="1">
            <a:off x="3471045"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flipH="1">
            <a:off x="3996974" y="1690688"/>
            <a:ext cx="508000" cy="508000"/>
          </a:xfrm>
          <a:prstGeom prst="rect">
            <a:avLst/>
          </a:prstGeom>
          <a:solidFill>
            <a:srgbClr val="00B6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p:cNvSpPr txBox="1"/>
          <p:nvPr/>
        </p:nvSpPr>
        <p:spPr>
          <a:xfrm>
            <a:off x="830230" y="2399655"/>
            <a:ext cx="6014788" cy="1938992"/>
          </a:xfrm>
          <a:prstGeom prst="rect">
            <a:avLst/>
          </a:prstGeom>
          <a:noFill/>
        </p:spPr>
        <p:txBody>
          <a:bodyPr wrap="none" rtlCol="0">
            <a:spAutoFit/>
          </a:bodyPr>
          <a:lstStyle/>
          <a:p>
            <a:r>
              <a:rPr lang="en-US" sz="2400" dirty="0" smtClean="0"/>
              <a:t>Linear:</a:t>
            </a:r>
          </a:p>
          <a:p>
            <a:r>
              <a:rPr lang="en-US" sz="2400" dirty="0" smtClean="0"/>
              <a:t>10001101</a:t>
            </a:r>
            <a:r>
              <a:rPr lang="en-US" sz="2400" baseline="-25000" dirty="0" smtClean="0"/>
              <a:t>2</a:t>
            </a:r>
            <a:r>
              <a:rPr lang="en-US" sz="2400" dirty="0" smtClean="0"/>
              <a:t>, 11011100</a:t>
            </a:r>
            <a:r>
              <a:rPr lang="en-US" sz="2400" baseline="-25000" dirty="0"/>
              <a:t>2</a:t>
            </a:r>
            <a:r>
              <a:rPr lang="en-US" sz="2400" dirty="0" smtClean="0"/>
              <a:t>, 11001101</a:t>
            </a:r>
            <a:r>
              <a:rPr lang="en-US" sz="2400" baseline="-25000" dirty="0"/>
              <a:t>2</a:t>
            </a:r>
            <a:r>
              <a:rPr lang="en-US" sz="2400" dirty="0" smtClean="0"/>
              <a:t>, 11011000</a:t>
            </a:r>
            <a:r>
              <a:rPr lang="en-US" sz="2400" baseline="-25000" dirty="0"/>
              <a:t>2</a:t>
            </a:r>
            <a:endParaRPr lang="en-US" sz="2400" dirty="0" smtClean="0"/>
          </a:p>
          <a:p>
            <a:endParaRPr lang="en-US" sz="2400" dirty="0" smtClean="0">
              <a:sym typeface="Wingdings"/>
            </a:endParaRPr>
          </a:p>
          <a:p>
            <a:r>
              <a:rPr lang="en-US" sz="2400" dirty="0" smtClean="0">
                <a:sym typeface="Wingdings"/>
              </a:rPr>
              <a:t>Planar:</a:t>
            </a:r>
            <a:endParaRPr lang="en-US" sz="2400" dirty="0">
              <a:sym typeface="Wingdings"/>
            </a:endParaRPr>
          </a:p>
          <a:p>
            <a:r>
              <a:rPr lang="en-US" sz="2400" dirty="0" smtClean="0">
                <a:sym typeface="Wingdings"/>
              </a:rPr>
              <a:t>11111111</a:t>
            </a:r>
            <a:r>
              <a:rPr lang="en-US" sz="2400" baseline="-25000" dirty="0" smtClean="0"/>
              <a:t>2</a:t>
            </a:r>
            <a:r>
              <a:rPr lang="en-US" sz="2400" dirty="0" smtClean="0"/>
              <a:t>, 01111110</a:t>
            </a:r>
            <a:r>
              <a:rPr lang="en-US" sz="2400" baseline="-25000" dirty="0"/>
              <a:t>2</a:t>
            </a:r>
            <a:r>
              <a:rPr lang="en-US" sz="2400" dirty="0" smtClean="0"/>
              <a:t>, 00000000</a:t>
            </a:r>
            <a:r>
              <a:rPr lang="en-US" sz="2400" baseline="-25000" dirty="0"/>
              <a:t>2</a:t>
            </a:r>
            <a:r>
              <a:rPr lang="en-US" sz="2400" dirty="0" smtClean="0"/>
              <a:t>, 01100110</a:t>
            </a:r>
            <a:r>
              <a:rPr lang="en-US" sz="2400" baseline="-25000" dirty="0"/>
              <a:t>2</a:t>
            </a:r>
            <a:endParaRPr lang="en-US" sz="2400" dirty="0"/>
          </a:p>
        </p:txBody>
      </p:sp>
      <p:sp>
        <p:nvSpPr>
          <p:cNvPr id="13" name="Slide Number Placeholder 12"/>
          <p:cNvSpPr>
            <a:spLocks noGrp="1"/>
          </p:cNvSpPr>
          <p:nvPr>
            <p:ph type="sldNum" sz="quarter" idx="12"/>
          </p:nvPr>
        </p:nvSpPr>
        <p:spPr/>
        <p:txBody>
          <a:bodyPr/>
          <a:lstStyle/>
          <a:p>
            <a:fld id="{D57F1E4F-1CFF-5643-939E-217C01CDF565}" type="slidenum">
              <a:rPr lang="en-US" smtClean="0"/>
              <a:pPr/>
              <a:t>46</a:t>
            </a:fld>
            <a:endParaRPr lang="en-US" dirty="0"/>
          </a:p>
        </p:txBody>
      </p:sp>
    </p:spTree>
    <p:extLst>
      <p:ext uri="{BB962C8B-B14F-4D97-AF65-F5344CB8AC3E}">
        <p14:creationId xmlns:p14="http://schemas.microsoft.com/office/powerpoint/2010/main" val="203640624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Decoding the game’s graphics files</a:t>
            </a:r>
            <a:endParaRPr lang="en-US" dirty="0"/>
          </a:p>
        </p:txBody>
      </p:sp>
      <p:sp>
        <p:nvSpPr>
          <p:cNvPr id="5" name="Content Placeholder 4"/>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Required: Reading single bits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47</a:t>
            </a:fld>
            <a:endParaRPr lang="en-US" dirty="0"/>
          </a:p>
        </p:txBody>
      </p:sp>
      <p:sp>
        <p:nvSpPr>
          <p:cNvPr id="4" name="Rectangle 3"/>
          <p:cNvSpPr/>
          <p:nvPr/>
        </p:nvSpPr>
        <p:spPr>
          <a:xfrm>
            <a:off x="939800" y="2601436"/>
            <a:ext cx="8826500" cy="1938992"/>
          </a:xfrm>
          <a:prstGeom prst="rect">
            <a:avLst/>
          </a:prstGeom>
          <a:solidFill>
            <a:srgbClr val="293134"/>
          </a:solidFill>
        </p:spPr>
        <p:txBody>
          <a:bodyPr wrap="square">
            <a:spAutoFit/>
          </a:bodyPr>
          <a:lstStyle/>
          <a:p>
            <a:r>
              <a:rPr lang="de-DE" sz="2400" b="1" dirty="0" err="1">
                <a:solidFill>
                  <a:srgbClr val="93C763"/>
                </a:solidFill>
                <a:highlight>
                  <a:srgbClr val="293134"/>
                </a:highlight>
                <a:latin typeface="Consolas" panose="020B0609020204030204" pitchFamily="49" charset="0"/>
                <a:cs typeface="Consolas" panose="020B0609020204030204" pitchFamily="49" charset="0"/>
              </a:rPr>
              <a:t>for</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678CB1"/>
                </a:solidFill>
                <a:highlight>
                  <a:srgbClr val="293134"/>
                </a:highlight>
                <a:latin typeface="Consolas" panose="020B0609020204030204" pitchFamily="49" charset="0"/>
                <a:cs typeface="Consolas" panose="020B0609020204030204" pitchFamily="49" charset="0"/>
              </a:rPr>
              <a:t>int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bit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FFCD22"/>
                </a:solidFill>
                <a:highlight>
                  <a:srgbClr val="293134"/>
                </a:highlight>
                <a:latin typeface="Consolas" panose="020B0609020204030204" pitchFamily="49" charset="0"/>
                <a:cs typeface="Consolas" panose="020B0609020204030204" pitchFamily="49" charset="0"/>
              </a:rPr>
              <a:t>7</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bit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&gt;=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FFCD22"/>
                </a:solidFill>
                <a:highlight>
                  <a:srgbClr val="293134"/>
                </a:highlight>
                <a:latin typeface="Consolas" panose="020B0609020204030204" pitchFamily="49" charset="0"/>
                <a:cs typeface="Consolas" panose="020B0609020204030204" pitchFamily="49" charset="0"/>
              </a:rPr>
              <a:t>0</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bit</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err="1">
                <a:solidFill>
                  <a:srgbClr val="678CB1"/>
                </a:solidFill>
                <a:highlight>
                  <a:srgbClr val="293134"/>
                </a:highlight>
                <a:latin typeface="Consolas" panose="020B0609020204030204" pitchFamily="49" charset="0"/>
                <a:cs typeface="Consolas" panose="020B0609020204030204" pitchFamily="49" charset="0"/>
              </a:rPr>
              <a:t>const</a:t>
            </a:r>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a:solidFill>
                  <a:srgbClr val="678CB1"/>
                </a:solidFill>
                <a:highlight>
                  <a:srgbClr val="293134"/>
                </a:highlight>
                <a:latin typeface="Consolas" panose="020B0609020204030204" pitchFamily="49" charset="0"/>
                <a:cs typeface="Consolas" panose="020B0609020204030204" pitchFamily="49" charset="0"/>
              </a:rPr>
              <a:t>auto</a:t>
            </a:r>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err="1">
                <a:solidFill>
                  <a:srgbClr val="E0E2E4"/>
                </a:solidFill>
                <a:highlight>
                  <a:srgbClr val="293134"/>
                </a:highlight>
                <a:latin typeface="Consolas" panose="020B0609020204030204" pitchFamily="49" charset="0"/>
                <a:cs typeface="Consolas" panose="020B0609020204030204" pitchFamily="49" charset="0"/>
              </a:rPr>
              <a:t>bitMask</a:t>
            </a:r>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a:solidFill>
                  <a:srgbClr val="E8E2B7"/>
                </a:solidFill>
                <a:highlight>
                  <a:srgbClr val="293134"/>
                </a:highlight>
                <a:latin typeface="Consolas" panose="020B0609020204030204" pitchFamily="49" charset="0"/>
                <a:cs typeface="Consolas" panose="020B0609020204030204" pitchFamily="49" charset="0"/>
              </a:rPr>
              <a:t>=</a:t>
            </a:r>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a:solidFill>
                  <a:srgbClr val="FFCD22"/>
                </a:solidFill>
                <a:highlight>
                  <a:srgbClr val="293134"/>
                </a:highlight>
                <a:latin typeface="Consolas" panose="020B0609020204030204" pitchFamily="49" charset="0"/>
                <a:cs typeface="Consolas" panose="020B0609020204030204" pitchFamily="49" charset="0"/>
              </a:rPr>
              <a:t>1</a:t>
            </a:r>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a:solidFill>
                  <a:srgbClr val="E8E2B7"/>
                </a:solidFill>
                <a:highlight>
                  <a:srgbClr val="293134"/>
                </a:highlight>
                <a:latin typeface="Consolas" panose="020B0609020204030204" pitchFamily="49" charset="0"/>
                <a:cs typeface="Consolas" panose="020B0609020204030204" pitchFamily="49" charset="0"/>
              </a:rPr>
              <a:t>&lt;&lt;</a:t>
            </a:r>
            <a:r>
              <a:rPr lang="en-US" sz="2400" dirty="0">
                <a:solidFill>
                  <a:srgbClr val="E0E2E4"/>
                </a:solidFill>
                <a:highlight>
                  <a:srgbClr val="293134"/>
                </a:highlight>
                <a:latin typeface="Consolas" panose="020B0609020204030204" pitchFamily="49" charset="0"/>
                <a:cs typeface="Consolas" panose="020B0609020204030204" pitchFamily="49" charset="0"/>
              </a:rPr>
              <a:t> bit</a:t>
            </a:r>
            <a:r>
              <a:rPr lang="en-US" sz="2400" dirty="0">
                <a:solidFill>
                  <a:srgbClr val="E8E2B7"/>
                </a:solidFill>
                <a:highlight>
                  <a:srgbClr val="293134"/>
                </a:highlight>
                <a:latin typeface="Consolas" panose="020B0609020204030204" pitchFamily="49" charset="0"/>
                <a:cs typeface="Consolas" panose="020B0609020204030204" pitchFamily="49" charset="0"/>
              </a:rPr>
              <a:t>;</a:t>
            </a:r>
            <a:endParaRPr lang="en-US" sz="2400" dirty="0">
              <a:solidFill>
                <a:srgbClr val="E0E2E4"/>
              </a:solidFill>
              <a:highlight>
                <a:srgbClr val="293134"/>
              </a:highlight>
              <a:latin typeface="Consolas" panose="020B0609020204030204" pitchFamily="49" charset="0"/>
              <a:cs typeface="Consolas" panose="020B0609020204030204" pitchFamily="49" charset="0"/>
            </a:endParaRPr>
          </a:p>
          <a:p>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err="1">
                <a:solidFill>
                  <a:srgbClr val="678CB1"/>
                </a:solidFill>
                <a:highlight>
                  <a:srgbClr val="293134"/>
                </a:highlight>
                <a:latin typeface="Consolas" panose="020B0609020204030204" pitchFamily="49" charset="0"/>
                <a:cs typeface="Consolas" panose="020B0609020204030204" pitchFamily="49" charset="0"/>
              </a:rPr>
              <a:t>const</a:t>
            </a:r>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a:solidFill>
                  <a:srgbClr val="678CB1"/>
                </a:solidFill>
                <a:highlight>
                  <a:srgbClr val="293134"/>
                </a:highlight>
                <a:latin typeface="Consolas" panose="020B0609020204030204" pitchFamily="49" charset="0"/>
                <a:cs typeface="Consolas" panose="020B0609020204030204" pitchFamily="49" charset="0"/>
              </a:rPr>
              <a:t>auto</a:t>
            </a:r>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err="1">
                <a:solidFill>
                  <a:srgbClr val="E0E2E4"/>
                </a:solidFill>
                <a:highlight>
                  <a:srgbClr val="293134"/>
                </a:highlight>
                <a:latin typeface="Consolas" panose="020B0609020204030204" pitchFamily="49" charset="0"/>
                <a:cs typeface="Consolas" panose="020B0609020204030204" pitchFamily="49" charset="0"/>
              </a:rPr>
              <a:t>valueOfBit</a:t>
            </a:r>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a:solidFill>
                  <a:srgbClr val="E8E2B7"/>
                </a:solidFill>
                <a:highlight>
                  <a:srgbClr val="293134"/>
                </a:highlight>
                <a:latin typeface="Consolas" panose="020B0609020204030204" pitchFamily="49" charset="0"/>
                <a:cs typeface="Consolas" panose="020B0609020204030204" pitchFamily="49" charset="0"/>
              </a:rPr>
              <a:t>=</a:t>
            </a:r>
            <a:r>
              <a:rPr lang="en-US" sz="2400" dirty="0">
                <a:solidFill>
                  <a:srgbClr val="E0E2E4"/>
                </a:solidFill>
                <a:highlight>
                  <a:srgbClr val="293134"/>
                </a:highlight>
                <a:latin typeface="Consolas" panose="020B0609020204030204" pitchFamily="49" charset="0"/>
                <a:cs typeface="Consolas" panose="020B0609020204030204" pitchFamily="49" charset="0"/>
              </a:rPr>
              <a:t> value </a:t>
            </a:r>
            <a:r>
              <a:rPr lang="en-US" sz="2400" dirty="0">
                <a:solidFill>
                  <a:srgbClr val="E8E2B7"/>
                </a:solidFill>
                <a:highlight>
                  <a:srgbClr val="293134"/>
                </a:highlight>
                <a:latin typeface="Consolas" panose="020B0609020204030204" pitchFamily="49" charset="0"/>
                <a:cs typeface="Consolas" panose="020B0609020204030204" pitchFamily="49" charset="0"/>
              </a:rPr>
              <a:t>&amp;</a:t>
            </a:r>
            <a:r>
              <a:rPr lang="en-US" sz="2400" dirty="0">
                <a:solidFill>
                  <a:srgbClr val="E0E2E4"/>
                </a:solidFill>
                <a:highlight>
                  <a:srgbClr val="293134"/>
                </a:highlight>
                <a:latin typeface="Consolas" panose="020B0609020204030204" pitchFamily="49" charset="0"/>
                <a:cs typeface="Consolas" panose="020B0609020204030204" pitchFamily="49" charset="0"/>
              </a:rPr>
              <a:t> </a:t>
            </a:r>
            <a:r>
              <a:rPr lang="en-US" sz="2400" dirty="0" err="1">
                <a:solidFill>
                  <a:srgbClr val="E0E2E4"/>
                </a:solidFill>
                <a:highlight>
                  <a:srgbClr val="293134"/>
                </a:highlight>
                <a:latin typeface="Consolas" panose="020B0609020204030204" pitchFamily="49" charset="0"/>
                <a:cs typeface="Consolas" panose="020B0609020204030204" pitchFamily="49" charset="0"/>
              </a:rPr>
              <a:t>bitMask</a:t>
            </a:r>
            <a:r>
              <a:rPr lang="en-US" sz="2400" dirty="0">
                <a:solidFill>
                  <a:srgbClr val="E8E2B7"/>
                </a:solidFill>
                <a:highlight>
                  <a:srgbClr val="293134"/>
                </a:highlight>
                <a:latin typeface="Consolas" panose="020B0609020204030204" pitchFamily="49" charset="0"/>
                <a:cs typeface="Consolas" panose="020B0609020204030204" pitchFamily="49" charset="0"/>
              </a:rPr>
              <a:t>;</a:t>
            </a:r>
            <a:endParaRPr lang="en-US"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66747B"/>
                </a:solidFill>
                <a:highlight>
                  <a:srgbClr val="293134"/>
                </a:highlight>
                <a:latin typeface="Consolas" panose="020B0609020204030204" pitchFamily="49" charset="0"/>
                <a:cs typeface="Consolas" panose="020B0609020204030204" pitchFamily="49" charset="0"/>
              </a:rPr>
              <a:t>// </a:t>
            </a:r>
            <a:r>
              <a:rPr lang="de-DE" sz="2400" dirty="0" err="1">
                <a:solidFill>
                  <a:srgbClr val="66747B"/>
                </a:solidFill>
                <a:highlight>
                  <a:srgbClr val="293134"/>
                </a:highlight>
                <a:latin typeface="Consolas" panose="020B0609020204030204" pitchFamily="49" charset="0"/>
                <a:cs typeface="Consolas" panose="020B0609020204030204" pitchFamily="49" charset="0"/>
              </a:rPr>
              <a:t>work</a:t>
            </a:r>
            <a:r>
              <a:rPr lang="de-DE" sz="2400" dirty="0">
                <a:solidFill>
                  <a:srgbClr val="66747B"/>
                </a:solidFill>
                <a:highlight>
                  <a:srgbClr val="293134"/>
                </a:highlight>
                <a:latin typeface="Consolas" panose="020B0609020204030204" pitchFamily="49" charset="0"/>
                <a:cs typeface="Consolas" panose="020B0609020204030204" pitchFamily="49" charset="0"/>
              </a:rPr>
              <a:t> </a:t>
            </a:r>
            <a:r>
              <a:rPr lang="de-DE" sz="2400" dirty="0" err="1">
                <a:solidFill>
                  <a:srgbClr val="66747B"/>
                </a:solidFill>
                <a:highlight>
                  <a:srgbClr val="293134"/>
                </a:highlight>
                <a:latin typeface="Consolas" panose="020B0609020204030204" pitchFamily="49" charset="0"/>
                <a:cs typeface="Consolas" panose="020B0609020204030204" pitchFamily="49" charset="0"/>
              </a:rPr>
              <a:t>with</a:t>
            </a:r>
            <a:r>
              <a:rPr lang="de-DE" sz="2400" dirty="0">
                <a:solidFill>
                  <a:srgbClr val="66747B"/>
                </a:solidFill>
                <a:highlight>
                  <a:srgbClr val="293134"/>
                </a:highlight>
                <a:latin typeface="Consolas" panose="020B0609020204030204" pitchFamily="49" charset="0"/>
                <a:cs typeface="Consolas" panose="020B0609020204030204" pitchFamily="49" charset="0"/>
              </a:rPr>
              <a:t> </a:t>
            </a:r>
            <a:r>
              <a:rPr lang="de-DE" sz="2400" dirty="0" err="1">
                <a:solidFill>
                  <a:srgbClr val="66747B"/>
                </a:solidFill>
                <a:highlight>
                  <a:srgbClr val="293134"/>
                </a:highlight>
                <a:latin typeface="Consolas" panose="020B0609020204030204" pitchFamily="49" charset="0"/>
                <a:cs typeface="Consolas" panose="020B0609020204030204" pitchFamily="49" charset="0"/>
              </a:rPr>
              <a:t>valueOfBit</a:t>
            </a:r>
            <a:endParaRPr lang="de-DE" sz="2400" dirty="0">
              <a:solidFill>
                <a:srgbClr val="66747B"/>
              </a:solidFill>
              <a:highlight>
                <a:srgbClr val="293134"/>
              </a:highlight>
              <a:latin typeface="Consolas" panose="020B0609020204030204" pitchFamily="49" charset="0"/>
              <a:cs typeface="Consolas" panose="020B0609020204030204" pitchFamily="49" charset="0"/>
            </a:endParaRPr>
          </a:p>
          <a:p>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29685221"/>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Decoding the game’s graphics files</a:t>
            </a:r>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Wanted: Abstract away the bit-wrangling, write algorithm in terms</a:t>
            </a:r>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of “sequence of values”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Solution: Create adapter iterator</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48</a:t>
            </a:fld>
            <a:endParaRPr lang="en-US" dirty="0"/>
          </a:p>
        </p:txBody>
      </p:sp>
    </p:spTree>
    <p:extLst>
      <p:ext uri="{BB962C8B-B14F-4D97-AF65-F5344CB8AC3E}">
        <p14:creationId xmlns:p14="http://schemas.microsoft.com/office/powerpoint/2010/main" val="1468553753"/>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6"/>
          <p:cNvSpPr/>
          <p:nvPr/>
        </p:nvSpPr>
        <p:spPr>
          <a:xfrm>
            <a:off x="838200" y="1383557"/>
            <a:ext cx="10566400" cy="5078313"/>
          </a:xfrm>
          <a:prstGeom prst="rect">
            <a:avLst/>
          </a:prstGeom>
          <a:solidFill>
            <a:srgbClr val="293134"/>
          </a:solidFill>
        </p:spPr>
        <p:txBody>
          <a:bodyPr wrap="square">
            <a:spAutoFit/>
          </a:bodyPr>
          <a:lstStyle/>
          <a:p>
            <a:r>
              <a:rPr lang="de-DE" dirty="0" err="1">
                <a:solidFill>
                  <a:srgbClr val="678CB1"/>
                </a:solidFill>
                <a:highlight>
                  <a:srgbClr val="293134"/>
                </a:highlight>
                <a:latin typeface="Consolas" panose="020B0609020204030204" pitchFamily="49" charset="0"/>
                <a:cs typeface="Consolas" panose="020B0609020204030204" pitchFamily="49" charset="0"/>
              </a:rPr>
              <a:t>template</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678CB1"/>
                </a:solidFill>
                <a:highlight>
                  <a:srgbClr val="293134"/>
                </a:highlight>
                <a:latin typeface="Consolas" panose="020B0609020204030204" pitchFamily="49" charset="0"/>
                <a:cs typeface="Consolas" panose="020B0609020204030204" pitchFamily="49" charset="0"/>
              </a:rPr>
              <a:t>typename</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smtClean="0">
                <a:solidFill>
                  <a:srgbClr val="E0E2E4"/>
                </a:solidFill>
                <a:highlight>
                  <a:srgbClr val="293134"/>
                </a:highlight>
                <a:latin typeface="Consolas" panose="020B0609020204030204" pitchFamily="49" charset="0"/>
                <a:cs typeface="Consolas" panose="020B0609020204030204" pitchFamily="49" charset="0"/>
              </a:rPr>
              <a:t>OriginalIterType</a:t>
            </a:r>
            <a:r>
              <a:rPr lang="de-DE" dirty="0" smtClean="0">
                <a:solidFill>
                  <a:srgbClr val="E8E2B7"/>
                </a:solidFill>
                <a:highlight>
                  <a:srgbClr val="293134"/>
                </a:highlight>
                <a:latin typeface="Consolas" panose="020B0609020204030204" pitchFamily="49" charset="0"/>
                <a:cs typeface="Consolas" panose="020B0609020204030204" pitchFamily="49" charset="0"/>
              </a:rPr>
              <a:t>&gt;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smtClean="0">
                <a:solidFill>
                  <a:srgbClr val="678CB1"/>
                </a:solidFill>
                <a:highlight>
                  <a:srgbClr val="293134"/>
                </a:highlight>
                <a:latin typeface="Consolas" panose="020B0609020204030204" pitchFamily="49" charset="0"/>
                <a:cs typeface="Consolas" panose="020B0609020204030204" pitchFamily="49" charset="0"/>
              </a:rPr>
              <a:t>class</a:t>
            </a:r>
            <a:r>
              <a:rPr lang="de-DE" dirty="0" smtClean="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BitWiseIterator</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public</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66747B"/>
                </a:solidFill>
                <a:highlight>
                  <a:srgbClr val="293134"/>
                </a:highlight>
                <a:latin typeface="Consolas" panose="020B0609020204030204" pitchFamily="49" charset="0"/>
                <a:cs typeface="Consolas" panose="020B0609020204030204" pitchFamily="49" charset="0"/>
              </a:rPr>
              <a:t>// </a:t>
            </a:r>
            <a:r>
              <a:rPr lang="de-DE" dirty="0" err="1">
                <a:solidFill>
                  <a:srgbClr val="66747B"/>
                </a:solidFill>
                <a:highlight>
                  <a:srgbClr val="293134"/>
                </a:highlight>
                <a:latin typeface="Consolas" panose="020B0609020204030204" pitchFamily="49" charset="0"/>
                <a:cs typeface="Consolas" panose="020B0609020204030204" pitchFamily="49" charset="0"/>
              </a:rPr>
              <a:t>some</a:t>
            </a:r>
            <a:r>
              <a:rPr lang="de-DE" dirty="0">
                <a:solidFill>
                  <a:srgbClr val="66747B"/>
                </a:solidFill>
                <a:highlight>
                  <a:srgbClr val="293134"/>
                </a:highlight>
                <a:latin typeface="Consolas" panose="020B0609020204030204" pitchFamily="49" charset="0"/>
                <a:cs typeface="Consolas" panose="020B0609020204030204" pitchFamily="49" charset="0"/>
              </a:rPr>
              <a:t> </a:t>
            </a:r>
            <a:r>
              <a:rPr lang="de-DE" dirty="0" err="1">
                <a:solidFill>
                  <a:srgbClr val="66747B"/>
                </a:solidFill>
                <a:highlight>
                  <a:srgbClr val="293134"/>
                </a:highlight>
                <a:latin typeface="Consolas" panose="020B0609020204030204" pitchFamily="49" charset="0"/>
                <a:cs typeface="Consolas" panose="020B0609020204030204" pitchFamily="49" charset="0"/>
              </a:rPr>
              <a:t>boilerplate</a:t>
            </a:r>
            <a:r>
              <a:rPr lang="de-DE" dirty="0">
                <a:solidFill>
                  <a:srgbClr val="66747B"/>
                </a:solidFill>
                <a:highlight>
                  <a:srgbClr val="293134"/>
                </a:highlight>
                <a:latin typeface="Consolas" panose="020B0609020204030204" pitchFamily="49" charset="0"/>
                <a:cs typeface="Consolas" panose="020B0609020204030204" pitchFamily="49" charset="0"/>
              </a:rPr>
              <a:t> </a:t>
            </a:r>
            <a:r>
              <a:rPr lang="de-DE" dirty="0" err="1">
                <a:solidFill>
                  <a:srgbClr val="66747B"/>
                </a:solidFill>
                <a:highlight>
                  <a:srgbClr val="293134"/>
                </a:highlight>
                <a:latin typeface="Consolas" panose="020B0609020204030204" pitchFamily="49" charset="0"/>
                <a:cs typeface="Consolas" panose="020B0609020204030204" pitchFamily="49" charset="0"/>
              </a:rPr>
              <a:t>omitted</a:t>
            </a:r>
            <a:endParaRPr lang="de-DE" dirty="0">
              <a:solidFill>
                <a:srgbClr val="66747B"/>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678CB1"/>
                </a:solidFill>
                <a:highlight>
                  <a:srgbClr val="293134"/>
                </a:highlight>
                <a:latin typeface="Consolas" panose="020B0609020204030204" pitchFamily="49" charset="0"/>
                <a:cs typeface="Consolas" panose="020B0609020204030204" pitchFamily="49" charset="0"/>
              </a:rPr>
              <a:t>explicit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BitWiseIterator</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OriginalIterType</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originalIter</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smtClean="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smtClean="0">
                <a:solidFill>
                  <a:srgbClr val="E0E2E4"/>
                </a:solidFill>
                <a:highlight>
                  <a:srgbClr val="293134"/>
                </a:highlight>
                <a:latin typeface="Consolas" panose="020B0609020204030204" pitchFamily="49" charset="0"/>
                <a:cs typeface="Consolas" panose="020B0609020204030204" pitchFamily="49" charset="0"/>
              </a:rPr>
              <a:t>   </a:t>
            </a:r>
            <a:r>
              <a:rPr lang="de-DE" dirty="0" err="1" smtClean="0">
                <a:solidFill>
                  <a:srgbClr val="E0E2E4"/>
                </a:solidFill>
                <a:highlight>
                  <a:srgbClr val="293134"/>
                </a:highlight>
                <a:latin typeface="Consolas" panose="020B0609020204030204" pitchFamily="49" charset="0"/>
                <a:cs typeface="Consolas" panose="020B0609020204030204" pitchFamily="49" charset="0"/>
              </a:rPr>
              <a:t>mOriginalIter</a:t>
            </a:r>
            <a:r>
              <a:rPr lang="de-DE" dirty="0" smtClean="0">
                <a:solidFill>
                  <a:srgbClr val="E8E2B7"/>
                </a:solidFill>
                <a:highlight>
                  <a:srgbClr val="293134"/>
                </a:highlight>
                <a:latin typeface="Consolas" panose="020B0609020204030204" pitchFamily="49" charset="0"/>
                <a:cs typeface="Consolas" panose="020B0609020204030204" pitchFamily="49" charset="0"/>
              </a:rPr>
              <a:t>(</a:t>
            </a:r>
            <a:r>
              <a:rPr lang="de-DE" dirty="0" err="1" smtClean="0">
                <a:solidFill>
                  <a:srgbClr val="E0E2E4"/>
                </a:solidFill>
                <a:highlight>
                  <a:srgbClr val="293134"/>
                </a:highlight>
                <a:latin typeface="Consolas" panose="020B0609020204030204" pitchFamily="49" charset="0"/>
                <a:cs typeface="Consolas" panose="020B0609020204030204" pitchFamily="49" charset="0"/>
              </a:rPr>
              <a:t>originalIter</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mBitIndex</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FFCD22"/>
                </a:solidFill>
                <a:highlight>
                  <a:srgbClr val="293134"/>
                </a:highlight>
                <a:latin typeface="Consolas" panose="020B0609020204030204" pitchFamily="49" charset="0"/>
                <a:cs typeface="Consolas" panose="020B0609020204030204" pitchFamily="49" charset="0"/>
              </a:rPr>
              <a:t>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en-US" dirty="0">
                <a:solidFill>
                  <a:srgbClr val="E0E2E4"/>
                </a:solidFill>
                <a:highlight>
                  <a:srgbClr val="293134"/>
                </a:highlight>
                <a:latin typeface="Consolas" panose="020B0609020204030204" pitchFamily="49" charset="0"/>
                <a:cs typeface="Consolas" panose="020B0609020204030204" pitchFamily="49" charset="0"/>
              </a:rPr>
              <a:t>  </a:t>
            </a:r>
            <a:r>
              <a:rPr lang="en-US" dirty="0">
                <a:solidFill>
                  <a:srgbClr val="66747B"/>
                </a:solidFill>
                <a:highlight>
                  <a:srgbClr val="293134"/>
                </a:highlight>
                <a:latin typeface="Consolas" panose="020B0609020204030204" pitchFamily="49" charset="0"/>
                <a:cs typeface="Consolas" panose="020B0609020204030204" pitchFamily="49" charset="0"/>
              </a:rPr>
              <a:t>// comparison operators, post-fix increment operator omitted</a:t>
            </a:r>
          </a:p>
          <a:p>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BitWiseIterator</a:t>
            </a:r>
            <a:r>
              <a:rPr lang="de-DE" dirty="0">
                <a:solidFill>
                  <a:srgbClr val="E8E2B7"/>
                </a:solidFill>
                <a:highlight>
                  <a:srgbClr val="293134"/>
                </a:highlight>
                <a:latin typeface="Consolas" panose="020B0609020204030204" pitchFamily="49" charset="0"/>
                <a:cs typeface="Consolas" panose="020B0609020204030204" pitchFamily="49" charset="0"/>
              </a:rPr>
              <a:t>&amp;</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b="1" dirty="0" err="1">
                <a:solidFill>
                  <a:srgbClr val="93C763"/>
                </a:solidFill>
                <a:highlight>
                  <a:srgbClr val="293134"/>
                </a:highlight>
                <a:latin typeface="Consolas" panose="020B0609020204030204" pitchFamily="49" charset="0"/>
                <a:cs typeface="Consolas" panose="020B0609020204030204" pitchFamily="49" charset="0"/>
              </a:rPr>
              <a:t>operator</a:t>
            </a:r>
            <a:r>
              <a:rPr lang="de-DE" dirty="0" smtClean="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endParaRPr lang="de-DE" dirty="0" smtClean="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smtClean="0">
                <a:solidFill>
                  <a:srgbClr val="E0E2E4"/>
                </a:solidFill>
                <a:highlight>
                  <a:srgbClr val="293134"/>
                </a:highlight>
                <a:latin typeface="Consolas" panose="020B0609020204030204" pitchFamily="49" charset="0"/>
                <a:cs typeface="Consolas" panose="020B0609020204030204" pitchFamily="49" charset="0"/>
              </a:rPr>
              <a:t> </a:t>
            </a:r>
            <a:r>
              <a:rPr lang="de-DE" dirty="0" err="1" smtClean="0">
                <a:solidFill>
                  <a:srgbClr val="678CB1"/>
                </a:solidFill>
                <a:highlight>
                  <a:srgbClr val="293134"/>
                </a:highlight>
                <a:latin typeface="Consolas" panose="020B0609020204030204" pitchFamily="49" charset="0"/>
                <a:cs typeface="Consolas" panose="020B0609020204030204" pitchFamily="49" charset="0"/>
              </a:rPr>
              <a:t>bool</a:t>
            </a:r>
            <a:r>
              <a:rPr lang="de-DE" dirty="0" smtClean="0">
                <a:solidFill>
                  <a:srgbClr val="E0E2E4"/>
                </a:solidFill>
                <a:highlight>
                  <a:srgbClr val="293134"/>
                </a:highlight>
                <a:latin typeface="Consolas" panose="020B0609020204030204" pitchFamily="49" charset="0"/>
                <a:cs typeface="Consolas" panose="020B0609020204030204" pitchFamily="49" charset="0"/>
              </a:rPr>
              <a:t> </a:t>
            </a:r>
            <a:r>
              <a:rPr lang="de-DE" b="1" dirty="0" err="1">
                <a:solidFill>
                  <a:srgbClr val="93C763"/>
                </a:solidFill>
                <a:highlight>
                  <a:srgbClr val="293134"/>
                </a:highlight>
                <a:latin typeface="Consolas" panose="020B0609020204030204" pitchFamily="49" charset="0"/>
                <a:cs typeface="Consolas" panose="020B0609020204030204" pitchFamily="49" charset="0"/>
              </a:rPr>
              <a:t>operator</a:t>
            </a:r>
            <a:r>
              <a:rPr lang="de-DE" dirty="0" smtClean="0">
                <a:solidFill>
                  <a:srgbClr val="E8E2B7"/>
                </a:solidFill>
                <a:highlight>
                  <a:srgbClr val="293134"/>
                </a:highlight>
                <a:latin typeface="Consolas" panose="020B0609020204030204" pitchFamily="49" charset="0"/>
                <a:cs typeface="Consolas" panose="020B0609020204030204" pitchFamily="49" charset="0"/>
              </a:rPr>
              <a:t>*() </a:t>
            </a:r>
            <a:r>
              <a:rPr lang="de-DE" dirty="0" err="1" smtClean="0">
                <a:solidFill>
                  <a:srgbClr val="E8E2B7"/>
                </a:solidFill>
                <a:highlight>
                  <a:srgbClr val="293134"/>
                </a:highlight>
                <a:latin typeface="Consolas" panose="020B0609020204030204" pitchFamily="49" charset="0"/>
                <a:cs typeface="Consolas" panose="020B0609020204030204" pitchFamily="49" charset="0"/>
              </a:rPr>
              <a:t>const</a:t>
            </a:r>
            <a:r>
              <a:rPr lang="de-DE" dirty="0" smtClean="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678CB1"/>
                </a:solidFill>
                <a:highlight>
                  <a:srgbClr val="293134"/>
                </a:highlight>
                <a:latin typeface="Consolas" panose="020B0609020204030204" pitchFamily="49" charset="0"/>
                <a:cs typeface="Consolas" panose="020B0609020204030204" pitchFamily="49" charset="0"/>
              </a:rPr>
              <a:t>private</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pl-PL" dirty="0" smtClean="0">
                <a:solidFill>
                  <a:srgbClr val="E0E2E4"/>
                </a:solidFill>
                <a:highlight>
                  <a:srgbClr val="293134"/>
                </a:highlight>
                <a:latin typeface="Consolas" panose="020B0609020204030204" pitchFamily="49" charset="0"/>
                <a:cs typeface="Consolas" panose="020B0609020204030204" pitchFamily="49" charset="0"/>
              </a:rPr>
              <a:t>  </a:t>
            </a:r>
            <a:r>
              <a:rPr lang="de-DE" dirty="0" err="1" smtClean="0">
                <a:solidFill>
                  <a:srgbClr val="E0E2E4"/>
                </a:solidFill>
                <a:highlight>
                  <a:srgbClr val="293134"/>
                </a:highlight>
                <a:latin typeface="Consolas" panose="020B0609020204030204" pitchFamily="49" charset="0"/>
                <a:cs typeface="Consolas" panose="020B0609020204030204" pitchFamily="49" charset="0"/>
              </a:rPr>
              <a:t>OriginalIterType</a:t>
            </a:r>
            <a:r>
              <a:rPr lang="de-DE" dirty="0" smtClean="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mOriginalIter</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std</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uint8_t </a:t>
            </a:r>
            <a:r>
              <a:rPr lang="de-DE" dirty="0" err="1">
                <a:solidFill>
                  <a:srgbClr val="E0E2E4"/>
                </a:solidFill>
                <a:highlight>
                  <a:srgbClr val="293134"/>
                </a:highlight>
                <a:latin typeface="Consolas" panose="020B0609020204030204" pitchFamily="49" charset="0"/>
                <a:cs typeface="Consolas" panose="020B0609020204030204" pitchFamily="49" charset="0"/>
              </a:rPr>
              <a:t>mBitIndex</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p:txBody>
      </p:sp>
      <p:sp>
        <p:nvSpPr>
          <p:cNvPr id="2" name="Title 1"/>
          <p:cNvSpPr>
            <a:spLocks noGrp="1"/>
          </p:cNvSpPr>
          <p:nvPr>
            <p:ph type="title"/>
          </p:nvPr>
        </p:nvSpPr>
        <p:spPr/>
        <p:txBody>
          <a:bodyPr/>
          <a:lstStyle/>
          <a:p>
            <a:r>
              <a:rPr lang="en-US" dirty="0"/>
              <a:t>Adapter iterator: bit-wise reading</a:t>
            </a:r>
          </a:p>
        </p:txBody>
      </p:sp>
    </p:spTree>
    <p:extLst>
      <p:ext uri="{BB962C8B-B14F-4D97-AF65-F5344CB8AC3E}">
        <p14:creationId xmlns:p14="http://schemas.microsoft.com/office/powerpoint/2010/main" val="161712780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Hardware of the time</a:t>
            </a:r>
            <a:endParaRPr lang="en-US" dirty="0"/>
          </a:p>
        </p:txBody>
      </p:sp>
    </p:spTree>
    <p:extLst>
      <p:ext uri="{BB962C8B-B14F-4D97-AF65-F5344CB8AC3E}">
        <p14:creationId xmlns:p14="http://schemas.microsoft.com/office/powerpoint/2010/main" val="87570131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Adapter iterator: bit-wise reading</a:t>
            </a:r>
          </a:p>
        </p:txBody>
      </p:sp>
      <p:sp>
        <p:nvSpPr>
          <p:cNvPr id="3" name="Content Placeholder 2"/>
          <p:cNvSpPr>
            <a:spLocks noGrp="1"/>
          </p:cNvSpPr>
          <p:nvPr>
            <p:ph idx="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50</a:t>
            </a:fld>
            <a:endParaRPr lang="en-US" dirty="0"/>
          </a:p>
        </p:txBody>
      </p:sp>
      <p:sp>
        <p:nvSpPr>
          <p:cNvPr id="5" name="Rectangle 4"/>
          <p:cNvSpPr/>
          <p:nvPr/>
        </p:nvSpPr>
        <p:spPr>
          <a:xfrm>
            <a:off x="838199" y="1690633"/>
            <a:ext cx="8048625" cy="4708981"/>
          </a:xfrm>
          <a:prstGeom prst="rect">
            <a:avLst/>
          </a:prstGeom>
          <a:solidFill>
            <a:srgbClr val="293134"/>
          </a:solidFill>
        </p:spPr>
        <p:txBody>
          <a:bodyPr wrap="square">
            <a:spAutoFit/>
          </a:bodyPr>
          <a:lstStyle/>
          <a:p>
            <a:r>
              <a:rPr lang="de-DE" sz="2000" dirty="0" err="1">
                <a:solidFill>
                  <a:srgbClr val="E0E2E4"/>
                </a:solidFill>
                <a:highlight>
                  <a:srgbClr val="293134"/>
                </a:highlight>
                <a:latin typeface="Consolas" panose="020B0609020204030204" pitchFamily="49" charset="0"/>
                <a:cs typeface="Consolas" panose="020B0609020204030204" pitchFamily="49" charset="0"/>
              </a:rPr>
              <a:t>BitWiseIterator</a:t>
            </a:r>
            <a:r>
              <a:rPr lang="de-DE" sz="2000" dirty="0">
                <a:solidFill>
                  <a:srgbClr val="E8E2B7"/>
                </a:solidFill>
                <a:highlight>
                  <a:srgbClr val="293134"/>
                </a:highlight>
                <a:latin typeface="Consolas" panose="020B0609020204030204" pitchFamily="49" charset="0"/>
                <a:cs typeface="Consolas" panose="020B0609020204030204" pitchFamily="49" charset="0"/>
              </a:rPr>
              <a:t>&amp;</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b="1" dirty="0" err="1">
                <a:solidFill>
                  <a:srgbClr val="93C763"/>
                </a:solidFill>
                <a:highlight>
                  <a:srgbClr val="293134"/>
                </a:highlight>
                <a:latin typeface="Consolas" panose="020B0609020204030204" pitchFamily="49" charset="0"/>
                <a:cs typeface="Consolas" panose="020B0609020204030204" pitchFamily="49" charset="0"/>
              </a:rPr>
              <a:t>operator</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mBitIndex</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b="1" dirty="0" err="1" smtClean="0">
                <a:solidFill>
                  <a:srgbClr val="93C763"/>
                </a:solidFill>
                <a:highlight>
                  <a:srgbClr val="293134"/>
                </a:highlight>
                <a:latin typeface="Consolas" panose="020B0609020204030204" pitchFamily="49" charset="0"/>
                <a:cs typeface="Consolas" panose="020B0609020204030204" pitchFamily="49" charset="0"/>
              </a:rPr>
              <a:t>if</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mBitIndex</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pl-PL" sz="2000" dirty="0">
                <a:solidFill>
                  <a:srgbClr val="FFCD22"/>
                </a:solidFill>
                <a:highlight>
                  <a:srgbClr val="293134"/>
                </a:highlight>
                <a:latin typeface="Consolas" panose="020B0609020204030204" pitchFamily="49" charset="0"/>
                <a:cs typeface="Consolas" panose="020B0609020204030204" pitchFamily="49" charset="0"/>
              </a:rPr>
              <a:t>8</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mOriginalIter</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mBitIndex</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FFCD22"/>
                </a:solidFill>
                <a:highlight>
                  <a:srgbClr val="293134"/>
                </a:highlight>
                <a:latin typeface="Consolas" panose="020B0609020204030204" pitchFamily="49" charset="0"/>
                <a:cs typeface="Consolas" panose="020B0609020204030204" pitchFamily="49" charset="0"/>
              </a:rPr>
              <a:t>0</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b="1" dirty="0" err="1" smtClean="0">
                <a:solidFill>
                  <a:srgbClr val="93C763"/>
                </a:solidFill>
                <a:highlight>
                  <a:srgbClr val="293134"/>
                </a:highlight>
                <a:latin typeface="Consolas" panose="020B0609020204030204" pitchFamily="49" charset="0"/>
                <a:cs typeface="Consolas" panose="020B0609020204030204" pitchFamily="49" charset="0"/>
              </a:rPr>
              <a:t>return</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b="1" dirty="0" err="1">
                <a:solidFill>
                  <a:srgbClr val="93C763"/>
                </a:solidFill>
                <a:highlight>
                  <a:srgbClr val="293134"/>
                </a:highlight>
                <a:latin typeface="Consolas" panose="020B0609020204030204" pitchFamily="49" charset="0"/>
                <a:cs typeface="Consolas" panose="020B0609020204030204" pitchFamily="49" charset="0"/>
              </a:rPr>
              <a:t>this</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err="1" smtClean="0">
                <a:solidFill>
                  <a:srgbClr val="678CB1"/>
                </a:solidFill>
                <a:highlight>
                  <a:srgbClr val="293134"/>
                </a:highlight>
                <a:latin typeface="Consolas" panose="020B0609020204030204" pitchFamily="49" charset="0"/>
                <a:cs typeface="Consolas" panose="020B0609020204030204" pitchFamily="49" charset="0"/>
              </a:rPr>
              <a:t>bool</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b="1" dirty="0" err="1">
                <a:solidFill>
                  <a:srgbClr val="93C763"/>
                </a:solidFill>
                <a:highlight>
                  <a:srgbClr val="293134"/>
                </a:highlight>
                <a:latin typeface="Consolas" panose="020B0609020204030204" pitchFamily="49" charset="0"/>
                <a:cs typeface="Consolas" panose="020B0609020204030204" pitchFamily="49" charset="0"/>
              </a:rPr>
              <a:t>operator</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2000" dirty="0" smtClean="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err="1" smtClean="0">
                <a:solidFill>
                  <a:srgbClr val="678CB1"/>
                </a:solidFill>
                <a:highlight>
                  <a:srgbClr val="293134"/>
                </a:highlight>
                <a:latin typeface="Consolas" panose="020B0609020204030204" pitchFamily="49" charset="0"/>
                <a:cs typeface="Consolas" panose="020B0609020204030204" pitchFamily="49" charset="0"/>
              </a:rPr>
              <a:t>const</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err="1" smtClean="0">
                <a:solidFill>
                  <a:srgbClr val="678CB1"/>
                </a:solidFill>
                <a:highlight>
                  <a:srgbClr val="293134"/>
                </a:highlight>
                <a:latin typeface="Consolas" panose="020B0609020204030204" pitchFamily="49" charset="0"/>
                <a:cs typeface="Consolas" panose="020B0609020204030204" pitchFamily="49" charset="0"/>
              </a:rPr>
              <a:t>auto</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err="1" smtClean="0">
                <a:solidFill>
                  <a:srgbClr val="E0E2E4"/>
                </a:solidFill>
                <a:highlight>
                  <a:srgbClr val="293134"/>
                </a:highlight>
                <a:latin typeface="Consolas" panose="020B0609020204030204" pitchFamily="49" charset="0"/>
                <a:cs typeface="Consolas" panose="020B0609020204030204" pitchFamily="49" charset="0"/>
              </a:rPr>
              <a:t>actualBitIndex</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pl-PL" sz="2000" dirty="0" smtClean="0">
                <a:solidFill>
                  <a:srgbClr val="FFCD22"/>
                </a:solidFill>
                <a:highlight>
                  <a:srgbClr val="293134"/>
                </a:highlight>
                <a:latin typeface="Consolas" panose="020B0609020204030204" pitchFamily="49" charset="0"/>
                <a:cs typeface="Consolas" panose="020B0609020204030204" pitchFamily="49" charset="0"/>
              </a:rPr>
              <a:t>7</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err="1" smtClean="0">
                <a:solidFill>
                  <a:srgbClr val="E0E2E4"/>
                </a:solidFill>
                <a:highlight>
                  <a:srgbClr val="293134"/>
                </a:highlight>
                <a:latin typeface="Consolas" panose="020B0609020204030204" pitchFamily="49" charset="0"/>
                <a:cs typeface="Consolas" panose="020B0609020204030204" pitchFamily="49" charset="0"/>
              </a:rPr>
              <a:t>mBitIndex</a:t>
            </a:r>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2000" dirty="0" smtClean="0">
              <a:solidFill>
                <a:srgbClr val="E0E2E4"/>
              </a:solidFill>
              <a:highlight>
                <a:srgbClr val="293134"/>
              </a:highlight>
              <a:latin typeface="Consolas" panose="020B0609020204030204" pitchFamily="49" charset="0"/>
              <a:cs typeface="Consolas" panose="020B0609020204030204" pitchFamily="49" charset="0"/>
            </a:endParaRPr>
          </a:p>
          <a:p>
            <a:r>
              <a:rPr lang="en-US" sz="2000" dirty="0" smtClean="0">
                <a:solidFill>
                  <a:srgbClr val="E0E2E4"/>
                </a:solidFill>
                <a:highlight>
                  <a:srgbClr val="293134"/>
                </a:highlight>
                <a:latin typeface="Consolas" panose="020B0609020204030204" pitchFamily="49" charset="0"/>
                <a:cs typeface="Consolas" panose="020B0609020204030204" pitchFamily="49" charset="0"/>
              </a:rPr>
              <a:t>  </a:t>
            </a:r>
            <a:r>
              <a:rPr lang="en-US" sz="2000" dirty="0" err="1" smtClean="0">
                <a:solidFill>
                  <a:srgbClr val="678CB1"/>
                </a:solidFill>
                <a:highlight>
                  <a:srgbClr val="293134"/>
                </a:highlight>
                <a:latin typeface="Consolas" panose="020B0609020204030204" pitchFamily="49" charset="0"/>
                <a:cs typeface="Consolas" panose="020B0609020204030204" pitchFamily="49" charset="0"/>
              </a:rPr>
              <a:t>const</a:t>
            </a:r>
            <a:r>
              <a:rPr lang="en-US" sz="2000" dirty="0" smtClean="0">
                <a:solidFill>
                  <a:srgbClr val="E0E2E4"/>
                </a:solidFill>
                <a:highlight>
                  <a:srgbClr val="293134"/>
                </a:highlight>
                <a:latin typeface="Consolas" panose="020B0609020204030204" pitchFamily="49" charset="0"/>
                <a:cs typeface="Consolas" panose="020B0609020204030204" pitchFamily="49" charset="0"/>
              </a:rPr>
              <a:t> </a:t>
            </a:r>
            <a:r>
              <a:rPr lang="en-US" sz="2000" dirty="0">
                <a:solidFill>
                  <a:srgbClr val="678CB1"/>
                </a:solidFill>
                <a:highlight>
                  <a:srgbClr val="293134"/>
                </a:highlight>
                <a:latin typeface="Consolas" panose="020B0609020204030204" pitchFamily="49" charset="0"/>
                <a:cs typeface="Consolas" panose="020B0609020204030204" pitchFamily="49" charset="0"/>
              </a:rPr>
              <a:t>auto</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err="1">
                <a:solidFill>
                  <a:srgbClr val="E0E2E4"/>
                </a:solidFill>
                <a:highlight>
                  <a:srgbClr val="293134"/>
                </a:highlight>
                <a:latin typeface="Consolas" panose="020B0609020204030204" pitchFamily="49" charset="0"/>
                <a:cs typeface="Consolas" panose="020B0609020204030204" pitchFamily="49" charset="0"/>
              </a:rPr>
              <a:t>bitMask</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a:solidFill>
                  <a:srgbClr val="E8E2B7"/>
                </a:solidFill>
                <a:highlight>
                  <a:srgbClr val="293134"/>
                </a:highlight>
                <a:latin typeface="Consolas" panose="020B0609020204030204" pitchFamily="49" charset="0"/>
                <a:cs typeface="Consolas" panose="020B0609020204030204" pitchFamily="49" charset="0"/>
              </a:rPr>
              <a:t>=</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a:solidFill>
                  <a:srgbClr val="FFCD22"/>
                </a:solidFill>
                <a:highlight>
                  <a:srgbClr val="293134"/>
                </a:highlight>
                <a:latin typeface="Consolas" panose="020B0609020204030204" pitchFamily="49" charset="0"/>
                <a:cs typeface="Consolas" panose="020B0609020204030204" pitchFamily="49" charset="0"/>
              </a:rPr>
              <a:t>1</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a:solidFill>
                  <a:srgbClr val="E8E2B7"/>
                </a:solidFill>
                <a:highlight>
                  <a:srgbClr val="293134"/>
                </a:highlight>
                <a:latin typeface="Consolas" panose="020B0609020204030204" pitchFamily="49" charset="0"/>
                <a:cs typeface="Consolas" panose="020B0609020204030204" pitchFamily="49" charset="0"/>
              </a:rPr>
              <a:t>&lt;&lt;</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err="1">
                <a:solidFill>
                  <a:srgbClr val="E0E2E4"/>
                </a:solidFill>
                <a:highlight>
                  <a:srgbClr val="293134"/>
                </a:highlight>
                <a:latin typeface="Consolas" panose="020B0609020204030204" pitchFamily="49" charset="0"/>
                <a:cs typeface="Consolas" panose="020B0609020204030204" pitchFamily="49" charset="0"/>
              </a:rPr>
              <a:t>actualBitIndex</a:t>
            </a:r>
            <a:r>
              <a:rPr lang="en-US" sz="2000" dirty="0">
                <a:solidFill>
                  <a:srgbClr val="E8E2B7"/>
                </a:solidFill>
                <a:highlight>
                  <a:srgbClr val="293134"/>
                </a:highlight>
                <a:latin typeface="Consolas" panose="020B0609020204030204" pitchFamily="49" charset="0"/>
                <a:cs typeface="Consolas" panose="020B0609020204030204" pitchFamily="49" charset="0"/>
              </a:rPr>
              <a:t>;</a:t>
            </a:r>
            <a:endParaRPr lang="en-US"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smtClean="0">
                <a:solidFill>
                  <a:srgbClr val="678CB1"/>
                </a:solidFill>
                <a:highlight>
                  <a:srgbClr val="293134"/>
                </a:highlight>
                <a:latin typeface="Consolas" panose="020B0609020204030204" pitchFamily="49" charset="0"/>
                <a:cs typeface="Consolas" panose="020B0609020204030204" pitchFamily="49" charset="0"/>
              </a:rPr>
              <a:t>const</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auto</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bitPack</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mOriginalIter</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b="1" dirty="0" err="1" smtClean="0">
                <a:solidFill>
                  <a:srgbClr val="93C763"/>
                </a:solidFill>
                <a:highlight>
                  <a:srgbClr val="293134"/>
                </a:highlight>
                <a:latin typeface="Consolas" panose="020B0609020204030204" pitchFamily="49" charset="0"/>
                <a:cs typeface="Consolas" panose="020B0609020204030204" pitchFamily="49" charset="0"/>
              </a:rPr>
              <a:t>return</a:t>
            </a:r>
            <a:r>
              <a:rPr lang="de-DE" sz="20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bitPack</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&amp;</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bitMask</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FFCD22"/>
                </a:solidFill>
                <a:highlight>
                  <a:srgbClr val="293134"/>
                </a:highlight>
                <a:latin typeface="Consolas" panose="020B0609020204030204" pitchFamily="49" charset="0"/>
                <a:cs typeface="Consolas" panose="020B0609020204030204" pitchFamily="49" charset="0"/>
              </a:rPr>
              <a:t>0</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43534447"/>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Adapter iterator: </a:t>
            </a:r>
            <a:r>
              <a:rPr lang="en-US" dirty="0" smtClean="0"/>
              <a:t>Client code</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51</a:t>
            </a:fld>
            <a:endParaRPr lang="en-US" dirty="0"/>
          </a:p>
        </p:txBody>
      </p:sp>
      <p:sp>
        <p:nvSpPr>
          <p:cNvPr id="6" name="Rectangle 5"/>
          <p:cNvSpPr/>
          <p:nvPr/>
        </p:nvSpPr>
        <p:spPr>
          <a:xfrm>
            <a:off x="838200" y="1819265"/>
            <a:ext cx="9664700" cy="4524315"/>
          </a:xfrm>
          <a:prstGeom prst="rect">
            <a:avLst/>
          </a:prstGeom>
          <a:solidFill>
            <a:srgbClr val="293134"/>
          </a:solidFill>
        </p:spPr>
        <p:txBody>
          <a:bodyPr wrap="square">
            <a:spAutoFit/>
          </a:bodyPr>
          <a:lstStyle/>
          <a:p>
            <a:r>
              <a:rPr lang="de-DE" sz="2400" dirty="0" err="1">
                <a:solidFill>
                  <a:srgbClr val="E0E2E4"/>
                </a:solidFill>
                <a:highlight>
                  <a:srgbClr val="293134"/>
                </a:highlight>
                <a:latin typeface="Consolas" panose="020B0609020204030204" pitchFamily="49" charset="0"/>
                <a:cs typeface="Consolas" panose="020B0609020204030204" pitchFamily="49" charset="0"/>
              </a:rPr>
              <a:t>vector</a:t>
            </a:r>
            <a:r>
              <a:rPr lang="de-DE" sz="2400" dirty="0">
                <a:solidFill>
                  <a:srgbClr val="E8E2B7"/>
                </a:solidFill>
                <a:highlight>
                  <a:srgbClr val="293134"/>
                </a:highlight>
                <a:latin typeface="Consolas" panose="020B0609020204030204" pitchFamily="49" charset="0"/>
                <a:cs typeface="Consolas" panose="020B0609020204030204" pitchFamily="49" charset="0"/>
              </a:rPr>
              <a:t>&lt;</a:t>
            </a:r>
            <a:r>
              <a:rPr lang="de-DE" sz="2400" dirty="0">
                <a:solidFill>
                  <a:srgbClr val="E0E2E4"/>
                </a:solidFill>
                <a:highlight>
                  <a:srgbClr val="293134"/>
                </a:highlight>
                <a:latin typeface="Consolas" panose="020B0609020204030204" pitchFamily="49" charset="0"/>
                <a:cs typeface="Consolas" panose="020B0609020204030204" pitchFamily="49" charset="0"/>
              </a:rPr>
              <a:t>uint8_t</a:t>
            </a:r>
            <a:r>
              <a:rPr lang="de-DE" sz="2400" dirty="0">
                <a:solidFill>
                  <a:srgbClr val="E8E2B7"/>
                </a:solidFill>
                <a:highlight>
                  <a:srgbClr val="293134"/>
                </a:highlight>
                <a:latin typeface="Consolas" panose="020B0609020204030204" pitchFamily="49" charset="0"/>
                <a:cs typeface="Consolas" panose="020B0609020204030204" pitchFamily="49" charset="0"/>
              </a:rPr>
              <a:t>&gt;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decodedIndices</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numPixels</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FFCD22"/>
                </a:solidFill>
                <a:highlight>
                  <a:srgbClr val="293134"/>
                </a:highlight>
                <a:latin typeface="Consolas" panose="020B0609020204030204" pitchFamily="49" charset="0"/>
                <a:cs typeface="Consolas" panose="020B0609020204030204" pitchFamily="49" charset="0"/>
              </a:rPr>
              <a:t>0</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err="1">
                <a:solidFill>
                  <a:srgbClr val="E0E2E4"/>
                </a:solidFill>
                <a:highlight>
                  <a:srgbClr val="293134"/>
                </a:highlight>
                <a:latin typeface="Consolas" panose="020B0609020204030204" pitchFamily="49" charset="0"/>
                <a:cs typeface="Consolas" panose="020B0609020204030204" pitchFamily="49" charset="0"/>
              </a:rPr>
              <a:t>BitWiseIterator</a:t>
            </a:r>
            <a:r>
              <a:rPr lang="de-DE" sz="2400" dirty="0">
                <a:solidFill>
                  <a:srgbClr val="E8E2B7"/>
                </a:solidFill>
                <a:highlight>
                  <a:srgbClr val="293134"/>
                </a:highlight>
                <a:latin typeface="Consolas" panose="020B0609020204030204" pitchFamily="49" charset="0"/>
                <a:cs typeface="Consolas" panose="020B0609020204030204" pitchFamily="49" charset="0"/>
              </a:rPr>
              <a:t>&lt;</a:t>
            </a:r>
            <a:r>
              <a:rPr lang="de-DE" sz="2400" dirty="0" err="1">
                <a:solidFill>
                  <a:srgbClr val="E0E2E4"/>
                </a:solidFill>
                <a:highlight>
                  <a:srgbClr val="293134"/>
                </a:highlight>
                <a:latin typeface="Consolas" panose="020B0609020204030204" pitchFamily="49" charset="0"/>
                <a:cs typeface="Consolas" panose="020B0609020204030204" pitchFamily="49" charset="0"/>
              </a:rPr>
              <a:t>ByteBufferCIter</a:t>
            </a:r>
            <a:r>
              <a:rPr lang="de-DE" sz="2400" dirty="0">
                <a:solidFill>
                  <a:srgbClr val="E8E2B7"/>
                </a:solidFill>
                <a:highlight>
                  <a:srgbClr val="293134"/>
                </a:highlight>
                <a:latin typeface="Consolas" panose="020B0609020204030204" pitchFamily="49" charset="0"/>
                <a:cs typeface="Consolas" panose="020B0609020204030204" pitchFamily="49" charset="0"/>
              </a:rPr>
              <a:t>&gt;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bitsIter</a:t>
            </a:r>
            <a:r>
              <a:rPr lang="de-DE" sz="2400" dirty="0" smtClean="0">
                <a:solidFill>
                  <a:srgbClr val="E8E2B7"/>
                </a:solidFill>
                <a:highlight>
                  <a:srgbClr val="293134"/>
                </a:highlight>
                <a:latin typeface="Consolas" panose="020B0609020204030204" pitchFamily="49" charset="0"/>
                <a:cs typeface="Consolas" panose="020B0609020204030204" pitchFamily="49" charset="0"/>
              </a:rPr>
              <a:t>(</a:t>
            </a:r>
            <a:r>
              <a:rPr lang="pl-PL" sz="2400" dirty="0" smtClean="0">
                <a:solidFill>
                  <a:srgbClr val="E0E2E4"/>
                </a:solidFill>
                <a:highlight>
                  <a:srgbClr val="293134"/>
                </a:highlight>
                <a:latin typeface="Consolas" panose="020B0609020204030204" pitchFamily="49" charset="0"/>
                <a:cs typeface="Consolas" panose="020B0609020204030204" pitchFamily="49" charset="0"/>
              </a:rPr>
              <a:t>dataB</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egin</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b="1" dirty="0" err="1">
                <a:solidFill>
                  <a:srgbClr val="93C763"/>
                </a:solidFill>
                <a:highlight>
                  <a:srgbClr val="293134"/>
                </a:highlight>
                <a:latin typeface="Consolas" panose="020B0609020204030204" pitchFamily="49" charset="0"/>
                <a:cs typeface="Consolas" panose="020B0609020204030204" pitchFamily="49" charset="0"/>
              </a:rPr>
              <a:t>for</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678CB1"/>
                </a:solidFill>
                <a:highlight>
                  <a:srgbClr val="293134"/>
                </a:highlight>
                <a:latin typeface="Consolas" panose="020B0609020204030204" pitchFamily="49" charset="0"/>
                <a:cs typeface="Consolas" panose="020B0609020204030204" pitchFamily="49" charset="0"/>
              </a:rPr>
              <a:t>auto</a:t>
            </a:r>
            <a:r>
              <a:rPr lang="de-DE" sz="2400" dirty="0">
                <a:solidFill>
                  <a:srgbClr val="E0E2E4"/>
                </a:solidFill>
                <a:highlight>
                  <a:srgbClr val="293134"/>
                </a:highlight>
                <a:latin typeface="Consolas" panose="020B0609020204030204" pitchFamily="49" charset="0"/>
                <a:cs typeface="Consolas" panose="020B0609020204030204" pitchFamily="49" charset="0"/>
              </a:rPr>
              <a:t> plane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FFCD22"/>
                </a:solidFill>
                <a:highlight>
                  <a:srgbClr val="293134"/>
                </a:highlight>
                <a:latin typeface="Consolas" panose="020B0609020204030204" pitchFamily="49" charset="0"/>
                <a:cs typeface="Consolas" panose="020B0609020204030204" pitchFamily="49" charset="0"/>
              </a:rPr>
              <a:t>0</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plane </a:t>
            </a:r>
            <a:r>
              <a:rPr lang="de-DE" sz="2400" dirty="0">
                <a:solidFill>
                  <a:srgbClr val="E8E2B7"/>
                </a:solidFill>
                <a:highlight>
                  <a:srgbClr val="293134"/>
                </a:highlight>
                <a:latin typeface="Consolas" panose="020B0609020204030204" pitchFamily="49" charset="0"/>
                <a:cs typeface="Consolas" panose="020B0609020204030204" pitchFamily="49" charset="0"/>
              </a:rPr>
              <a:t>&lt;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FFCD22"/>
                </a:solidFill>
                <a:highlight>
                  <a:srgbClr val="293134"/>
                </a:highlight>
                <a:latin typeface="Consolas" panose="020B0609020204030204" pitchFamily="49" charset="0"/>
                <a:cs typeface="Consolas" panose="020B0609020204030204" pitchFamily="49" charset="0"/>
              </a:rPr>
              <a:t>4</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plane</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678CB1"/>
                </a:solidFill>
                <a:highlight>
                  <a:srgbClr val="293134"/>
                </a:highlight>
                <a:latin typeface="Consolas" panose="020B0609020204030204" pitchFamily="49" charset="0"/>
                <a:cs typeface="Consolas" panose="020B0609020204030204" pitchFamily="49" charset="0"/>
              </a:rPr>
              <a:t>auto</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destination</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begin</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decodedIndices</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b="1" dirty="0" err="1">
                <a:solidFill>
                  <a:srgbClr val="93C763"/>
                </a:solidFill>
                <a:highlight>
                  <a:srgbClr val="293134"/>
                </a:highlight>
                <a:latin typeface="Consolas" panose="020B0609020204030204" pitchFamily="49" charset="0"/>
                <a:cs typeface="Consolas" panose="020B0609020204030204" pitchFamily="49" charset="0"/>
              </a:rPr>
              <a:t>for</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678CB1"/>
                </a:solidFill>
                <a:highlight>
                  <a:srgbClr val="293134"/>
                </a:highlight>
                <a:latin typeface="Consolas" panose="020B0609020204030204" pitchFamily="49" charset="0"/>
                <a:cs typeface="Consolas" panose="020B0609020204030204" pitchFamily="49" charset="0"/>
              </a:rPr>
              <a:t>auto</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pixel</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FFCD22"/>
                </a:solidFill>
                <a:highlight>
                  <a:srgbClr val="293134"/>
                </a:highlight>
                <a:latin typeface="Consolas" panose="020B0609020204030204" pitchFamily="49" charset="0"/>
                <a:cs typeface="Consolas" panose="020B0609020204030204" pitchFamily="49" charset="0"/>
              </a:rPr>
              <a:t>0</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pixel</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&lt;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pixelCount</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pixel</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678CB1"/>
                </a:solidFill>
                <a:highlight>
                  <a:srgbClr val="293134"/>
                </a:highlight>
                <a:latin typeface="Consolas" panose="020B0609020204030204" pitchFamily="49" charset="0"/>
                <a:cs typeface="Consolas" panose="020B0609020204030204" pitchFamily="49" charset="0"/>
              </a:rPr>
              <a:t>const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678CB1"/>
                </a:solidFill>
                <a:highlight>
                  <a:srgbClr val="293134"/>
                </a:highlight>
                <a:latin typeface="Consolas" panose="020B0609020204030204" pitchFamily="49" charset="0"/>
                <a:cs typeface="Consolas" panose="020B0609020204030204" pitchFamily="49" charset="0"/>
              </a:rPr>
              <a:t>auto</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planeBit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bitsIter</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destination</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planeBit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&lt;&lt;</a:t>
            </a:r>
            <a:r>
              <a:rPr lang="de-DE" sz="2400" dirty="0">
                <a:solidFill>
                  <a:srgbClr val="E0E2E4"/>
                </a:solidFill>
                <a:highlight>
                  <a:srgbClr val="293134"/>
                </a:highlight>
                <a:latin typeface="Consolas" panose="020B0609020204030204" pitchFamily="49" charset="0"/>
                <a:cs typeface="Consolas" panose="020B0609020204030204" pitchFamily="49" charset="0"/>
              </a:rPr>
              <a:t> plane</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389394071"/>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State machines for enemy AI: Example</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689927" y="2648161"/>
            <a:ext cx="609600" cy="406400"/>
          </a:xfr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717962" y="2546561"/>
            <a:ext cx="609600" cy="609600"/>
          </a:xfrm>
          <a:prstGeom prst="rect">
            <a:avLst/>
          </a:prstGeom>
        </p:spPr>
      </p:pic>
      <p:pic>
        <p:nvPicPr>
          <p:cNvPr id="7" name="Picture 6"/>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61892" y="2648161"/>
            <a:ext cx="609600" cy="406400"/>
          </a:xfrm>
          <a:prstGeom prst="rect">
            <a:avLst/>
          </a:prstGeom>
        </p:spPr>
      </p:pic>
      <p:pic>
        <p:nvPicPr>
          <p:cNvPr id="8" name="Picture 7"/>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633858" y="5128121"/>
            <a:ext cx="609600" cy="406400"/>
          </a:xfrm>
          <a:prstGeom prst="rect">
            <a:avLst/>
          </a:prstGeom>
        </p:spPr>
      </p:pic>
      <p:sp>
        <p:nvSpPr>
          <p:cNvPr id="9" name="TextBox 8"/>
          <p:cNvSpPr txBox="1"/>
          <p:nvPr/>
        </p:nvSpPr>
        <p:spPr>
          <a:xfrm>
            <a:off x="1657117" y="1933958"/>
            <a:ext cx="731290" cy="369332"/>
          </a:xfrm>
          <a:prstGeom prst="rect">
            <a:avLst/>
          </a:prstGeom>
          <a:noFill/>
        </p:spPr>
        <p:txBody>
          <a:bodyPr wrap="none" rtlCol="0">
            <a:spAutoFit/>
          </a:bodyPr>
          <a:lstStyle/>
          <a:p>
            <a:r>
              <a:rPr lang="en-US" dirty="0" smtClean="0"/>
              <a:t>Flying</a:t>
            </a:r>
            <a:endParaRPr lang="en-US" dirty="0"/>
          </a:p>
        </p:txBody>
      </p:sp>
      <p:sp>
        <p:nvSpPr>
          <p:cNvPr id="10" name="TextBox 9"/>
          <p:cNvSpPr txBox="1"/>
          <p:nvPr/>
        </p:nvSpPr>
        <p:spPr>
          <a:xfrm>
            <a:off x="3479073" y="1920103"/>
            <a:ext cx="1031308" cy="369332"/>
          </a:xfrm>
          <a:prstGeom prst="rect">
            <a:avLst/>
          </a:prstGeom>
          <a:noFill/>
        </p:spPr>
        <p:txBody>
          <a:bodyPr wrap="none" rtlCol="0">
            <a:spAutoFit/>
          </a:bodyPr>
          <a:lstStyle/>
          <a:p>
            <a:r>
              <a:rPr lang="en-US" dirty="0" smtClean="0"/>
              <a:t>Hovering</a:t>
            </a:r>
            <a:endParaRPr lang="en-US" dirty="0"/>
          </a:p>
        </p:txBody>
      </p:sp>
      <p:sp>
        <p:nvSpPr>
          <p:cNvPr id="11" name="TextBox 10"/>
          <p:cNvSpPr txBox="1"/>
          <p:nvPr/>
        </p:nvSpPr>
        <p:spPr>
          <a:xfrm>
            <a:off x="5179008" y="1920103"/>
            <a:ext cx="1575368" cy="369332"/>
          </a:xfrm>
          <a:prstGeom prst="rect">
            <a:avLst/>
          </a:prstGeom>
          <a:noFill/>
        </p:spPr>
        <p:txBody>
          <a:bodyPr wrap="none" rtlCol="0">
            <a:spAutoFit/>
          </a:bodyPr>
          <a:lstStyle/>
          <a:p>
            <a:r>
              <a:rPr lang="en-US" smtClean="0"/>
              <a:t>Plunging down</a:t>
            </a:r>
            <a:endParaRPr lang="en-US" dirty="0"/>
          </a:p>
        </p:txBody>
      </p:sp>
      <p:sp>
        <p:nvSpPr>
          <p:cNvPr id="12" name="TextBox 11"/>
          <p:cNvSpPr txBox="1"/>
          <p:nvPr/>
        </p:nvSpPr>
        <p:spPr>
          <a:xfrm>
            <a:off x="7423003" y="1933958"/>
            <a:ext cx="1032655" cy="369332"/>
          </a:xfrm>
          <a:prstGeom prst="rect">
            <a:avLst/>
          </a:prstGeom>
          <a:noFill/>
        </p:spPr>
        <p:txBody>
          <a:bodyPr wrap="none" rtlCol="0">
            <a:spAutoFit/>
          </a:bodyPr>
          <a:lstStyle/>
          <a:p>
            <a:r>
              <a:rPr lang="en-US" smtClean="0"/>
              <a:t>Rising up</a:t>
            </a:r>
            <a:endParaRPr lang="en-US" dirty="0"/>
          </a:p>
        </p:txBody>
      </p:sp>
      <p:sp>
        <p:nvSpPr>
          <p:cNvPr id="13" name="Slide Number Placeholder 12"/>
          <p:cNvSpPr>
            <a:spLocks noGrp="1"/>
          </p:cNvSpPr>
          <p:nvPr>
            <p:ph type="sldNum" sz="quarter" idx="12"/>
          </p:nvPr>
        </p:nvSpPr>
        <p:spPr/>
        <p:txBody>
          <a:bodyPr/>
          <a:lstStyle/>
          <a:p>
            <a:fld id="{D57F1E4F-1CFF-5643-939E-217C01CDF565}" type="slidenum">
              <a:rPr lang="en-US" smtClean="0"/>
              <a:pPr/>
              <a:t>52</a:t>
            </a:fld>
            <a:endParaRPr lang="en-US" dirty="0"/>
          </a:p>
        </p:txBody>
      </p:sp>
    </p:spTree>
    <p:extLst>
      <p:ext uri="{BB962C8B-B14F-4D97-AF65-F5344CB8AC3E}">
        <p14:creationId xmlns:p14="http://schemas.microsoft.com/office/powerpoint/2010/main" val="284544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repeatCount="indefinite" accel="50000" decel="50000" fill="hold" nodeType="withEffect">
                                  <p:stCondLst>
                                    <p:cond delay="0"/>
                                  </p:stCondLst>
                                  <p:childTnLst>
                                    <p:animMotion origin="layout" path="M -3.125E-6 -7.40741E-7 L 0.00144 0.37407 " pathEditMode="relative" rAng="0" ptsTypes="AA">
                                      <p:cBhvr>
                                        <p:cTn id="6" dur="800" fill="hold"/>
                                        <p:tgtEl>
                                          <p:spTgt spid="7"/>
                                        </p:tgtEl>
                                        <p:attrNameLst>
                                          <p:attrName>ppt_x</p:attrName>
                                          <p:attrName>ppt_y</p:attrName>
                                        </p:attrNameLst>
                                      </p:cBhvr>
                                      <p:rCtr x="65" y="18704"/>
                                    </p:animMotion>
                                  </p:childTnLst>
                                </p:cTn>
                              </p:par>
                              <p:par>
                                <p:cTn id="7" presetID="42" presetClass="path" presetSubtype="0" repeatCount="indefinite" accel="50000" decel="50000" fill="hold" nodeType="withEffect">
                                  <p:stCondLst>
                                    <p:cond delay="0"/>
                                  </p:stCondLst>
                                  <p:childTnLst>
                                    <p:animMotion origin="layout" path="M -1.875E-6 -4.81481E-6 L -1.875E-6 -0.36921 " pathEditMode="relative" rAng="0" ptsTypes="AA">
                                      <p:cBhvr>
                                        <p:cTn id="8" dur="1600" fill="hold"/>
                                        <p:tgtEl>
                                          <p:spTgt spid="8"/>
                                        </p:tgtEl>
                                        <p:attrNameLst>
                                          <p:attrName>ppt_x</p:attrName>
                                          <p:attrName>ppt_y</p:attrName>
                                        </p:attrNameLst>
                                      </p:cBhvr>
                                      <p:rCtr x="0" y="-18472"/>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Red bird state machine</a:t>
            </a:r>
            <a:endParaRPr lang="en-US" dirty="0"/>
          </a:p>
        </p:txBody>
      </p:sp>
      <p:grpSp>
        <p:nvGrpSpPr>
          <p:cNvPr id="52" name="Group 51"/>
          <p:cNvGrpSpPr/>
          <p:nvPr/>
        </p:nvGrpSpPr>
        <p:grpSpPr>
          <a:xfrm>
            <a:off x="1123271" y="1708040"/>
            <a:ext cx="9945458" cy="4254718"/>
            <a:chOff x="289410" y="2136513"/>
            <a:chExt cx="9945458" cy="4254718"/>
          </a:xfrm>
        </p:grpSpPr>
        <p:sp>
          <p:nvSpPr>
            <p:cNvPr id="4" name="Oval 3"/>
            <p:cNvSpPr/>
            <p:nvPr/>
          </p:nvSpPr>
          <p:spPr>
            <a:xfrm>
              <a:off x="1957338" y="2136513"/>
              <a:ext cx="1405467" cy="1405467"/>
            </a:xfrm>
            <a:prstGeom prst="ellipse">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pPr algn="ctr"/>
              <a:r>
                <a:rPr lang="en-US" sz="1467" dirty="0" smtClean="0">
                  <a:solidFill>
                    <a:schemeClr val="bg1"/>
                  </a:solidFill>
                </a:rPr>
                <a:t>Flying</a:t>
              </a:r>
              <a:endParaRPr lang="en-US" sz="1467" dirty="0">
                <a:solidFill>
                  <a:schemeClr val="bg1"/>
                </a:solidFill>
              </a:endParaRPr>
            </a:p>
          </p:txBody>
        </p:sp>
        <p:sp>
          <p:nvSpPr>
            <p:cNvPr id="18" name="Oval 17"/>
            <p:cNvSpPr/>
            <p:nvPr/>
          </p:nvSpPr>
          <p:spPr>
            <a:xfrm>
              <a:off x="7518401" y="2154216"/>
              <a:ext cx="1354667" cy="1354667"/>
            </a:xfrm>
            <a:prstGeom prst="ellipse">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pPr algn="ctr"/>
              <a:r>
                <a:rPr lang="en-US" sz="1467" smtClean="0">
                  <a:solidFill>
                    <a:schemeClr val="bg1"/>
                  </a:solidFill>
                </a:rPr>
                <a:t>Hovering</a:t>
              </a:r>
              <a:endParaRPr lang="en-US" sz="1467" dirty="0">
                <a:solidFill>
                  <a:schemeClr val="bg1"/>
                </a:solidFill>
              </a:endParaRPr>
            </a:p>
          </p:txBody>
        </p:sp>
        <p:sp>
          <p:nvSpPr>
            <p:cNvPr id="19" name="Oval 18"/>
            <p:cNvSpPr/>
            <p:nvPr/>
          </p:nvSpPr>
          <p:spPr>
            <a:xfrm>
              <a:off x="424872" y="2670683"/>
              <a:ext cx="321734" cy="321734"/>
            </a:xfrm>
            <a:prstGeom prst="ellipse">
              <a:avLst/>
            </a:prstGeom>
            <a:solidFill>
              <a:schemeClr val="bg1"/>
            </a:solidFill>
            <a:ln w="9525" cap="flat" cmpd="sng">
              <a:noFill/>
              <a:prstDash val="solid"/>
              <a:round/>
              <a:headEnd type="none" w="med" len="med"/>
              <a:tailEnd type="none" w="med" len="med"/>
            </a:ln>
          </p:spPr>
          <p:txBody>
            <a:bodyPr lIns="121900" tIns="121900" rIns="121900" bIns="121900" anchor="ctr" anchorCtr="0">
              <a:noAutofit/>
            </a:bodyPr>
            <a:lstStyle/>
            <a:p>
              <a:pPr algn="ctr"/>
              <a:endParaRPr lang="en-US" sz="1467" dirty="0">
                <a:solidFill>
                  <a:schemeClr val="bg1"/>
                </a:solidFill>
              </a:endParaRPr>
            </a:p>
          </p:txBody>
        </p:sp>
        <p:cxnSp>
          <p:nvCxnSpPr>
            <p:cNvPr id="21" name="Straight Arrow Connector 20"/>
            <p:cNvCxnSpPr>
              <a:stCxn id="19" idx="6"/>
              <a:endCxn id="4" idx="2"/>
            </p:cNvCxnSpPr>
            <p:nvPr/>
          </p:nvCxnSpPr>
          <p:spPr>
            <a:xfrm>
              <a:off x="746606" y="2831550"/>
              <a:ext cx="1210732" cy="7697"/>
            </a:xfrm>
            <a:prstGeom prst="straightConnector1">
              <a:avLst/>
            </a:prstGeom>
            <a:ln w="254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stCxn id="4" idx="6"/>
              <a:endCxn id="18" idx="2"/>
            </p:cNvCxnSpPr>
            <p:nvPr/>
          </p:nvCxnSpPr>
          <p:spPr>
            <a:xfrm flipV="1">
              <a:off x="3362805" y="2831550"/>
              <a:ext cx="4155596" cy="7697"/>
            </a:xfrm>
            <a:prstGeom prst="straightConnector1">
              <a:avLst/>
            </a:prstGeom>
            <a:ln w="254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3" name="Oval 22"/>
            <p:cNvSpPr/>
            <p:nvPr/>
          </p:nvSpPr>
          <p:spPr>
            <a:xfrm>
              <a:off x="7518401" y="5036564"/>
              <a:ext cx="1354667" cy="1354667"/>
            </a:xfrm>
            <a:prstGeom prst="ellipse">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pPr algn="ctr"/>
              <a:r>
                <a:rPr lang="en-US" sz="1467" dirty="0" smtClean="0">
                  <a:solidFill>
                    <a:schemeClr val="bg1"/>
                  </a:solidFill>
                </a:rPr>
                <a:t>Plunging</a:t>
              </a:r>
              <a:endParaRPr lang="en-US" sz="1467" dirty="0">
                <a:solidFill>
                  <a:schemeClr val="bg1"/>
                </a:solidFill>
              </a:endParaRPr>
            </a:p>
          </p:txBody>
        </p:sp>
        <p:sp>
          <p:nvSpPr>
            <p:cNvPr id="24" name="Oval 23"/>
            <p:cNvSpPr/>
            <p:nvPr/>
          </p:nvSpPr>
          <p:spPr>
            <a:xfrm>
              <a:off x="1974272" y="5007482"/>
              <a:ext cx="1354667" cy="1354667"/>
            </a:xfrm>
            <a:prstGeom prst="ellipse">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pPr algn="ctr"/>
              <a:r>
                <a:rPr lang="en-US" sz="1467" dirty="0" smtClean="0">
                  <a:solidFill>
                    <a:schemeClr val="bg1"/>
                  </a:solidFill>
                </a:rPr>
                <a:t>Rising</a:t>
              </a:r>
              <a:endParaRPr lang="en-US" sz="1467" dirty="0">
                <a:solidFill>
                  <a:schemeClr val="bg1"/>
                </a:solidFill>
              </a:endParaRPr>
            </a:p>
          </p:txBody>
        </p:sp>
        <p:cxnSp>
          <p:nvCxnSpPr>
            <p:cNvPr id="30" name="Straight Arrow Connector 29"/>
            <p:cNvCxnSpPr>
              <a:stCxn id="18" idx="4"/>
              <a:endCxn id="23" idx="0"/>
            </p:cNvCxnSpPr>
            <p:nvPr/>
          </p:nvCxnSpPr>
          <p:spPr>
            <a:xfrm>
              <a:off x="8195735" y="3508883"/>
              <a:ext cx="0" cy="1527681"/>
            </a:xfrm>
            <a:prstGeom prst="straightConnector1">
              <a:avLst/>
            </a:prstGeom>
            <a:ln w="254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p:cNvCxnSpPr>
              <a:stCxn id="23" idx="2"/>
              <a:endCxn id="24" idx="6"/>
            </p:cNvCxnSpPr>
            <p:nvPr/>
          </p:nvCxnSpPr>
          <p:spPr>
            <a:xfrm flipH="1" flipV="1">
              <a:off x="3328939" y="5684816"/>
              <a:ext cx="4189462" cy="29082"/>
            </a:xfrm>
            <a:prstGeom prst="straightConnector1">
              <a:avLst/>
            </a:prstGeom>
            <a:ln w="254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a:stCxn id="24" idx="0"/>
              <a:endCxn id="4" idx="4"/>
            </p:cNvCxnSpPr>
            <p:nvPr/>
          </p:nvCxnSpPr>
          <p:spPr>
            <a:xfrm flipV="1">
              <a:off x="2651606" y="3541980"/>
              <a:ext cx="8466" cy="1465502"/>
            </a:xfrm>
            <a:prstGeom prst="straightConnector1">
              <a:avLst/>
            </a:prstGeom>
            <a:ln w="25400">
              <a:solidFill>
                <a:schemeClr val="accent2">
                  <a:lumMod val="7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4420965" y="2472267"/>
              <a:ext cx="2039276" cy="369332"/>
            </a:xfrm>
            <a:prstGeom prst="rect">
              <a:avLst/>
            </a:prstGeom>
            <a:noFill/>
          </p:spPr>
          <p:txBody>
            <a:bodyPr wrap="none" rtlCol="0">
              <a:spAutoFit/>
            </a:bodyPr>
            <a:lstStyle/>
            <a:p>
              <a:r>
                <a:rPr lang="en-US" smtClean="0"/>
                <a:t>Position over </a:t>
              </a:r>
              <a:r>
                <a:rPr lang="en-US" dirty="0" smtClean="0"/>
                <a:t>player</a:t>
              </a:r>
              <a:endParaRPr lang="en-US" dirty="0"/>
            </a:p>
          </p:txBody>
        </p:sp>
        <p:sp>
          <p:nvSpPr>
            <p:cNvPr id="48" name="TextBox 47"/>
            <p:cNvSpPr txBox="1"/>
            <p:nvPr/>
          </p:nvSpPr>
          <p:spPr>
            <a:xfrm>
              <a:off x="8484965" y="4088057"/>
              <a:ext cx="1749903" cy="369332"/>
            </a:xfrm>
            <a:prstGeom prst="rect">
              <a:avLst/>
            </a:prstGeom>
            <a:noFill/>
          </p:spPr>
          <p:txBody>
            <a:bodyPr wrap="none" rtlCol="0">
              <a:spAutoFit/>
            </a:bodyPr>
            <a:lstStyle/>
            <a:p>
              <a:r>
                <a:rPr lang="en-US" dirty="0" smtClean="0"/>
                <a:t>Timeout elapsed</a:t>
              </a:r>
              <a:endParaRPr lang="en-US" dirty="0"/>
            </a:p>
          </p:txBody>
        </p:sp>
        <p:sp>
          <p:nvSpPr>
            <p:cNvPr id="49" name="TextBox 48"/>
            <p:cNvSpPr txBox="1"/>
            <p:nvPr/>
          </p:nvSpPr>
          <p:spPr>
            <a:xfrm>
              <a:off x="4824243" y="5740347"/>
              <a:ext cx="1198854" cy="369332"/>
            </a:xfrm>
            <a:prstGeom prst="rect">
              <a:avLst/>
            </a:prstGeom>
            <a:noFill/>
          </p:spPr>
          <p:txBody>
            <a:bodyPr wrap="none" rtlCol="0">
              <a:spAutoFit/>
            </a:bodyPr>
            <a:lstStyle/>
            <a:p>
              <a:r>
                <a:rPr lang="en-US" dirty="0" smtClean="0"/>
                <a:t>Ground hit</a:t>
              </a:r>
              <a:endParaRPr lang="en-US" dirty="0"/>
            </a:p>
          </p:txBody>
        </p:sp>
        <p:sp>
          <p:nvSpPr>
            <p:cNvPr id="51" name="TextBox 50"/>
            <p:cNvSpPr txBox="1"/>
            <p:nvPr/>
          </p:nvSpPr>
          <p:spPr>
            <a:xfrm>
              <a:off x="289410" y="4088057"/>
              <a:ext cx="2378921" cy="369332"/>
            </a:xfrm>
            <a:prstGeom prst="rect">
              <a:avLst/>
            </a:prstGeom>
            <a:noFill/>
          </p:spPr>
          <p:txBody>
            <a:bodyPr wrap="none" rtlCol="0">
              <a:spAutoFit/>
            </a:bodyPr>
            <a:lstStyle/>
            <a:p>
              <a:r>
                <a:rPr lang="en-US" dirty="0" smtClean="0"/>
                <a:t>Original </a:t>
              </a:r>
              <a:r>
                <a:rPr lang="en-US" smtClean="0"/>
                <a:t>height reached</a:t>
              </a:r>
              <a:endParaRPr lang="en-US" dirty="0"/>
            </a:p>
          </p:txBody>
        </p:sp>
      </p:grpSp>
      <p:sp>
        <p:nvSpPr>
          <p:cNvPr id="53" name="Slide Number Placeholder 52"/>
          <p:cNvSpPr>
            <a:spLocks noGrp="1"/>
          </p:cNvSpPr>
          <p:nvPr>
            <p:ph type="sldNum" sz="quarter" idx="12"/>
          </p:nvPr>
        </p:nvSpPr>
        <p:spPr/>
        <p:txBody>
          <a:bodyPr/>
          <a:lstStyle/>
          <a:p>
            <a:fld id="{D57F1E4F-1CFF-5643-939E-217C01CDF565}" type="slidenum">
              <a:rPr lang="en-US" smtClean="0"/>
              <a:pPr/>
              <a:t>53</a:t>
            </a:fld>
            <a:endParaRPr lang="en-US" dirty="0"/>
          </a:p>
        </p:txBody>
      </p:sp>
    </p:spTree>
    <p:extLst>
      <p:ext uri="{BB962C8B-B14F-4D97-AF65-F5344CB8AC3E}">
        <p14:creationId xmlns:p14="http://schemas.microsoft.com/office/powerpoint/2010/main" val="86468255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”Old-school” approach</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54</a:t>
            </a:fld>
            <a:endParaRPr lang="en-US" dirty="0"/>
          </a:p>
        </p:txBody>
      </p:sp>
      <p:sp>
        <p:nvSpPr>
          <p:cNvPr id="6" name="Rectangle 5"/>
          <p:cNvSpPr/>
          <p:nvPr/>
        </p:nvSpPr>
        <p:spPr>
          <a:xfrm>
            <a:off x="923928" y="1803340"/>
            <a:ext cx="5321300" cy="2862322"/>
          </a:xfrm>
          <a:prstGeom prst="rect">
            <a:avLst/>
          </a:prstGeom>
          <a:solidFill>
            <a:srgbClr val="293134"/>
          </a:solidFill>
        </p:spPr>
        <p:txBody>
          <a:bodyPr wrap="square">
            <a:spAutoFit/>
          </a:bodyPr>
          <a:lstStyle/>
          <a:p>
            <a:r>
              <a:rPr lang="de-DE" sz="2000" dirty="0" err="1">
                <a:solidFill>
                  <a:srgbClr val="678CB1"/>
                </a:solidFill>
                <a:highlight>
                  <a:srgbClr val="293134"/>
                </a:highlight>
                <a:latin typeface="Consolas" panose="020B0609020204030204" pitchFamily="49" charset="0"/>
                <a:cs typeface="Consolas" panose="020B0609020204030204" pitchFamily="49" charset="0"/>
              </a:rPr>
              <a:t>enum</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class</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BirdState</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Flying</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Hovering</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Plunging</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Rising</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err="1">
                <a:solidFill>
                  <a:srgbClr val="678CB1"/>
                </a:solidFill>
                <a:highlight>
                  <a:srgbClr val="293134"/>
                </a:highlight>
                <a:latin typeface="Consolas" panose="020B0609020204030204" pitchFamily="49" charset="0"/>
                <a:cs typeface="Consolas" panose="020B0609020204030204" pitchFamily="49" charset="0"/>
              </a:rPr>
              <a:t>struct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RedBird</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BirdState</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mState</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int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mOriginalHeight</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int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mElapsedTime</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p:txBody>
      </p:sp>
      <p:sp>
        <p:nvSpPr>
          <p:cNvPr id="8" name="Rectangle 7"/>
          <p:cNvSpPr/>
          <p:nvPr/>
        </p:nvSpPr>
        <p:spPr>
          <a:xfrm>
            <a:off x="6423028" y="1804075"/>
            <a:ext cx="3898900" cy="2246769"/>
          </a:xfrm>
          <a:prstGeom prst="rect">
            <a:avLst/>
          </a:prstGeom>
          <a:solidFill>
            <a:srgbClr val="293134"/>
          </a:solidFill>
        </p:spPr>
        <p:txBody>
          <a:bodyPr wrap="square">
            <a:spAutoFit/>
          </a:bodyPr>
          <a:lstStyle/>
          <a:p>
            <a:r>
              <a:rPr lang="de-DE" sz="2000" b="1" dirty="0" err="1">
                <a:solidFill>
                  <a:srgbClr val="93C763"/>
                </a:solidFill>
                <a:highlight>
                  <a:srgbClr val="293134"/>
                </a:highlight>
                <a:latin typeface="Consolas" panose="020B0609020204030204" pitchFamily="49" charset="0"/>
                <a:cs typeface="Consolas" panose="020B0609020204030204" pitchFamily="49" charset="0"/>
              </a:rPr>
              <a:t>switch</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bird</a:t>
            </a:r>
            <a:r>
              <a:rPr lang="de-DE" sz="2000" dirty="0" err="1">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mState</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b="1" dirty="0" err="1">
                <a:solidFill>
                  <a:srgbClr val="93C763"/>
                </a:solidFill>
                <a:highlight>
                  <a:srgbClr val="293134"/>
                </a:highlight>
                <a:latin typeface="Consolas" panose="020B0609020204030204" pitchFamily="49" charset="0"/>
                <a:cs typeface="Consolas" panose="020B0609020204030204" pitchFamily="49" charset="0"/>
              </a:rPr>
              <a:t>case</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BirdState</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Flying</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66747B"/>
                </a:solidFill>
                <a:highlight>
                  <a:srgbClr val="293134"/>
                </a:highlight>
                <a:latin typeface="Consolas" panose="020B0609020204030204" pitchFamily="49" charset="0"/>
                <a:cs typeface="Consolas" panose="020B0609020204030204" pitchFamily="49" charset="0"/>
              </a:rPr>
              <a:t>// Check </a:t>
            </a:r>
            <a:r>
              <a:rPr lang="de-DE" sz="2000" dirty="0" err="1">
                <a:solidFill>
                  <a:srgbClr val="66747B"/>
                </a:solidFill>
                <a:highlight>
                  <a:srgbClr val="293134"/>
                </a:highlight>
                <a:latin typeface="Consolas" panose="020B0609020204030204" pitchFamily="49" charset="0"/>
                <a:cs typeface="Consolas" panose="020B0609020204030204" pitchFamily="49" charset="0"/>
              </a:rPr>
              <a:t>if</a:t>
            </a:r>
            <a:r>
              <a:rPr lang="de-DE" sz="2000" dirty="0">
                <a:solidFill>
                  <a:srgbClr val="66747B"/>
                </a:solidFill>
                <a:highlight>
                  <a:srgbClr val="293134"/>
                </a:highlight>
                <a:latin typeface="Consolas" panose="020B0609020204030204" pitchFamily="49" charset="0"/>
                <a:cs typeface="Consolas" panose="020B0609020204030204" pitchFamily="49" charset="0"/>
              </a:rPr>
              <a:t> </a:t>
            </a:r>
            <a:r>
              <a:rPr lang="de-DE" sz="2000" dirty="0" err="1">
                <a:solidFill>
                  <a:srgbClr val="66747B"/>
                </a:solidFill>
                <a:highlight>
                  <a:srgbClr val="293134"/>
                </a:highlight>
                <a:latin typeface="Consolas" panose="020B0609020204030204" pitchFamily="49" charset="0"/>
                <a:cs typeface="Consolas" panose="020B0609020204030204" pitchFamily="49" charset="0"/>
              </a:rPr>
              <a:t>over</a:t>
            </a:r>
            <a:r>
              <a:rPr lang="de-DE" sz="2000" dirty="0">
                <a:solidFill>
                  <a:srgbClr val="66747B"/>
                </a:solidFill>
                <a:highlight>
                  <a:srgbClr val="293134"/>
                </a:highlight>
                <a:latin typeface="Consolas" panose="020B0609020204030204" pitchFamily="49" charset="0"/>
                <a:cs typeface="Consolas" panose="020B0609020204030204" pitchFamily="49" charset="0"/>
              </a:rPr>
              <a:t> </a:t>
            </a:r>
            <a:r>
              <a:rPr lang="de-DE" sz="2000" dirty="0" err="1">
                <a:solidFill>
                  <a:srgbClr val="66747B"/>
                </a:solidFill>
                <a:highlight>
                  <a:srgbClr val="293134"/>
                </a:highlight>
                <a:latin typeface="Consolas" panose="020B0609020204030204" pitchFamily="49" charset="0"/>
                <a:cs typeface="Consolas" panose="020B0609020204030204" pitchFamily="49" charset="0"/>
              </a:rPr>
              <a:t>player</a:t>
            </a:r>
            <a:endParaRPr lang="de-DE" sz="2000" dirty="0">
              <a:solidFill>
                <a:srgbClr val="66747B"/>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b="1" dirty="0">
                <a:solidFill>
                  <a:srgbClr val="93C763"/>
                </a:solidFill>
                <a:highlight>
                  <a:srgbClr val="293134"/>
                </a:highlight>
                <a:latin typeface="Consolas" panose="020B0609020204030204" pitchFamily="49" charset="0"/>
                <a:cs typeface="Consolas" panose="020B0609020204030204" pitchFamily="49" charset="0"/>
              </a:rPr>
              <a:t>break</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b="1" dirty="0" err="1">
                <a:solidFill>
                  <a:srgbClr val="93C763"/>
                </a:solidFill>
                <a:highlight>
                  <a:srgbClr val="293134"/>
                </a:highlight>
                <a:latin typeface="Consolas" panose="020B0609020204030204" pitchFamily="49" charset="0"/>
                <a:cs typeface="Consolas" panose="020B0609020204030204" pitchFamily="49" charset="0"/>
              </a:rPr>
              <a:t>case</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BirdState</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Hovering</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66747B"/>
                </a:solidFill>
                <a:highlight>
                  <a:srgbClr val="293134"/>
                </a:highlight>
                <a:latin typeface="Consolas" panose="020B0609020204030204" pitchFamily="49" charset="0"/>
                <a:cs typeface="Consolas" panose="020B0609020204030204" pitchFamily="49" charset="0"/>
              </a:rPr>
              <a:t>// etc.</a:t>
            </a:r>
          </a:p>
        </p:txBody>
      </p:sp>
    </p:spTree>
    <p:extLst>
      <p:ext uri="{BB962C8B-B14F-4D97-AF65-F5344CB8AC3E}">
        <p14:creationId xmlns:p14="http://schemas.microsoft.com/office/powerpoint/2010/main" val="2145850750"/>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Encoding states in a variant&lt;&gt;</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55</a:t>
            </a:fld>
            <a:endParaRPr lang="en-US" dirty="0"/>
          </a:p>
        </p:txBody>
      </p:sp>
      <p:sp>
        <p:nvSpPr>
          <p:cNvPr id="11" name="Rectangle 10"/>
          <p:cNvSpPr/>
          <p:nvPr/>
        </p:nvSpPr>
        <p:spPr>
          <a:xfrm>
            <a:off x="952504" y="1827828"/>
            <a:ext cx="9486900" cy="4154984"/>
          </a:xfrm>
          <a:prstGeom prst="rect">
            <a:avLst/>
          </a:prstGeom>
          <a:solidFill>
            <a:srgbClr val="293134"/>
          </a:solidFill>
        </p:spPr>
        <p:txBody>
          <a:bodyPr wrap="square">
            <a:spAutoFit/>
          </a:bodyPr>
          <a:lstStyle/>
          <a:p>
            <a:r>
              <a:rPr lang="de-DE" sz="2400" dirty="0" err="1">
                <a:solidFill>
                  <a:srgbClr val="678CB1"/>
                </a:solidFill>
                <a:highlight>
                  <a:srgbClr val="293134"/>
                </a:highlight>
                <a:latin typeface="Consolas" panose="020B0609020204030204" pitchFamily="49" charset="0"/>
                <a:cs typeface="Consolas" panose="020B0609020204030204" pitchFamily="49" charset="0"/>
              </a:rPr>
              <a:t>struct</a:t>
            </a:r>
            <a:r>
              <a:rPr lang="de-DE" sz="2400" dirty="0">
                <a:solidFill>
                  <a:srgbClr val="E0E2E4"/>
                </a:solidFill>
                <a:highlight>
                  <a:srgbClr val="293134"/>
                </a:highlight>
                <a:latin typeface="Consolas" panose="020B0609020204030204" pitchFamily="49" charset="0"/>
                <a:cs typeface="Consolas" panose="020B0609020204030204" pitchFamily="49" charset="0"/>
              </a:rPr>
              <a:t> Flying </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err="1">
                <a:solidFill>
                  <a:srgbClr val="678CB1"/>
                </a:solidFill>
                <a:highlight>
                  <a:srgbClr val="293134"/>
                </a:highlight>
                <a:latin typeface="Consolas" panose="020B0609020204030204" pitchFamily="49" charset="0"/>
                <a:cs typeface="Consolas" panose="020B0609020204030204" pitchFamily="49" charset="0"/>
              </a:rPr>
              <a:t>struct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Hovering</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678CB1"/>
                </a:solidFill>
                <a:highlight>
                  <a:srgbClr val="293134"/>
                </a:highlight>
                <a:latin typeface="Consolas" panose="020B0609020204030204" pitchFamily="49" charset="0"/>
                <a:cs typeface="Consolas" panose="020B0609020204030204" pitchFamily="49" charset="0"/>
              </a:rPr>
              <a:t>int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mFramesElapsed</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FFCD22"/>
                </a:solidFill>
                <a:highlight>
                  <a:srgbClr val="293134"/>
                </a:highlight>
                <a:latin typeface="Consolas" panose="020B0609020204030204" pitchFamily="49" charset="0"/>
                <a:cs typeface="Consolas" panose="020B0609020204030204" pitchFamily="49" charset="0"/>
              </a:rPr>
              <a:t>0</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err="1">
                <a:solidFill>
                  <a:srgbClr val="678CB1"/>
                </a:solidFill>
                <a:highlight>
                  <a:srgbClr val="293134"/>
                </a:highlight>
                <a:latin typeface="Consolas" panose="020B0609020204030204" pitchFamily="49" charset="0"/>
                <a:cs typeface="Consolas" panose="020B0609020204030204" pitchFamily="49" charset="0"/>
              </a:rPr>
              <a:t>struct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PlungingDown</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678CB1"/>
                </a:solidFill>
                <a:highlight>
                  <a:srgbClr val="293134"/>
                </a:highlight>
                <a:latin typeface="Consolas" panose="020B0609020204030204" pitchFamily="49" charset="0"/>
                <a:cs typeface="Consolas" panose="020B0609020204030204" pitchFamily="49" charset="0"/>
              </a:rPr>
              <a:t>int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mInitialHeight</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err="1">
                <a:solidFill>
                  <a:srgbClr val="678CB1"/>
                </a:solidFill>
                <a:highlight>
                  <a:srgbClr val="293134"/>
                </a:highlight>
                <a:latin typeface="Consolas" panose="020B0609020204030204" pitchFamily="49" charset="0"/>
                <a:cs typeface="Consolas" panose="020B0609020204030204" pitchFamily="49" charset="0"/>
              </a:rPr>
              <a:t>struct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RisingUp</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678CB1"/>
                </a:solidFill>
                <a:highlight>
                  <a:srgbClr val="293134"/>
                </a:highlight>
                <a:latin typeface="Consolas" panose="020B0609020204030204" pitchFamily="49" charset="0"/>
                <a:cs typeface="Consolas" panose="020B0609020204030204" pitchFamily="49" charset="0"/>
              </a:rPr>
              <a:t>int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mInitialHeight</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b="1" dirty="0" err="1">
                <a:solidFill>
                  <a:srgbClr val="93C763"/>
                </a:solidFill>
                <a:highlight>
                  <a:srgbClr val="293134"/>
                </a:highlight>
                <a:latin typeface="Consolas" panose="020B0609020204030204" pitchFamily="49" charset="0"/>
                <a:cs typeface="Consolas" panose="020B0609020204030204" pitchFamily="49" charset="0"/>
              </a:rPr>
              <a:t>using</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StateT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variant</a:t>
            </a:r>
            <a:r>
              <a:rPr lang="de-DE" sz="2400" dirty="0">
                <a:solidFill>
                  <a:srgbClr val="E8E2B7"/>
                </a:solidFill>
                <a:highlight>
                  <a:srgbClr val="293134"/>
                </a:highlight>
                <a:latin typeface="Consolas" panose="020B0609020204030204" pitchFamily="49" charset="0"/>
                <a:cs typeface="Consolas" panose="020B0609020204030204" pitchFamily="49" charset="0"/>
              </a:rPr>
              <a:t>&lt;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Flying</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Hovering</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PlungingDown</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RisingUp</a:t>
            </a:r>
            <a:r>
              <a:rPr lang="de-DE" sz="2400" dirty="0">
                <a:solidFill>
                  <a:srgbClr val="E8E2B7"/>
                </a:solidFill>
                <a:highlight>
                  <a:srgbClr val="293134"/>
                </a:highlight>
                <a:latin typeface="Consolas" panose="020B0609020204030204" pitchFamily="49" charset="0"/>
                <a:cs typeface="Consolas" panose="020B0609020204030204" pitchFamily="49" charset="0"/>
              </a:rPr>
              <a:t>&gt;;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err="1">
                <a:solidFill>
                  <a:srgbClr val="678CB1"/>
                </a:solidFill>
                <a:highlight>
                  <a:srgbClr val="293134"/>
                </a:highlight>
                <a:latin typeface="Consolas" panose="020B0609020204030204" pitchFamily="49" charset="0"/>
                <a:cs typeface="Consolas" panose="020B0609020204030204" pitchFamily="49" charset="0"/>
              </a:rPr>
              <a:t>struct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RedBird</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smtClean="0">
                <a:solidFill>
                  <a:srgbClr val="E8E2B7"/>
                </a:solidFill>
                <a:highlight>
                  <a:srgbClr val="293134"/>
                </a:highlight>
                <a:latin typeface="Consolas" panose="020B0609020204030204" pitchFamily="49" charset="0"/>
                <a:cs typeface="Consolas" panose="020B0609020204030204" pitchFamily="49" charset="0"/>
              </a:rPr>
              <a:t>{</a:t>
            </a:r>
            <a:endParaRPr lang="pl-PL" sz="2400" dirty="0" smtClean="0">
              <a:solidFill>
                <a:srgbClr val="E0E2E4"/>
              </a:solidFill>
              <a:highlight>
                <a:srgbClr val="293134"/>
              </a:highlight>
              <a:latin typeface="Consolas" panose="020B0609020204030204" pitchFamily="49" charset="0"/>
              <a:cs typeface="Consolas" panose="020B0609020204030204" pitchFamily="49" charset="0"/>
            </a:endParaRPr>
          </a:p>
          <a:p>
            <a:r>
              <a:rPr lang="pl-PL" sz="2400" dirty="0">
                <a:solidFill>
                  <a:srgbClr val="E0E2E4"/>
                </a:solidFill>
                <a:highlight>
                  <a:srgbClr val="293134"/>
                </a:highlight>
                <a:latin typeface="Consolas" panose="020B0609020204030204" pitchFamily="49" charset="0"/>
                <a:cs typeface="Consolas" panose="020B0609020204030204" pitchFamily="49" charset="0"/>
              </a:rPr>
              <a:t> </a:t>
            </a:r>
            <a:r>
              <a:rPr lang="pl-PL" sz="24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StateT</a:t>
            </a:r>
            <a:r>
              <a:rPr lang="de-DE" sz="24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mState</a:t>
            </a:r>
            <a:r>
              <a:rPr lang="pl-PL" sz="2400" dirty="0" smtClean="0">
                <a:solidFill>
                  <a:srgbClr val="E8E2B7"/>
                </a:solidFill>
                <a:highlight>
                  <a:srgbClr val="293134"/>
                </a:highlight>
                <a:latin typeface="Consolas" panose="020B0609020204030204" pitchFamily="49" charset="0"/>
                <a:cs typeface="Consolas" panose="020B0609020204030204" pitchFamily="49" charset="0"/>
              </a:rPr>
              <a:t>;</a:t>
            </a:r>
          </a:p>
          <a:p>
            <a:r>
              <a:rPr lang="de-DE" sz="24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2391272"/>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Pattern matching on the state</a:t>
            </a:r>
            <a:endParaRPr lang="en-US" dirty="0"/>
          </a:p>
        </p:txBody>
      </p:sp>
      <p:sp>
        <p:nvSpPr>
          <p:cNvPr id="7" name="Rectangle 6"/>
          <p:cNvSpPr/>
          <p:nvPr/>
        </p:nvSpPr>
        <p:spPr>
          <a:xfrm>
            <a:off x="973143" y="1581154"/>
            <a:ext cx="8885239" cy="4770537"/>
          </a:xfrm>
          <a:prstGeom prst="rect">
            <a:avLst/>
          </a:prstGeom>
          <a:solidFill>
            <a:srgbClr val="293134"/>
          </a:solidFill>
        </p:spPr>
        <p:txBody>
          <a:bodyPr wrap="square">
            <a:spAutoFit/>
          </a:bodyPr>
          <a:lstStyle/>
          <a:p>
            <a:r>
              <a:rPr lang="de-DE" sz="1600" dirty="0" err="1">
                <a:solidFill>
                  <a:srgbClr val="E0E2E4"/>
                </a:solidFill>
                <a:highlight>
                  <a:srgbClr val="293134"/>
                </a:highlight>
                <a:latin typeface="Consolas" panose="020B0609020204030204" pitchFamily="49" charset="0"/>
                <a:cs typeface="Consolas" panose="020B0609020204030204" pitchFamily="49" charset="0"/>
              </a:rPr>
              <a:t>atria</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a:solidFill>
                  <a:srgbClr val="E0E2E4"/>
                </a:solidFill>
                <a:highlight>
                  <a:srgbClr val="293134"/>
                </a:highlight>
                <a:latin typeface="Consolas" panose="020B0609020204030204" pitchFamily="49" charset="0"/>
                <a:cs typeface="Consolas" panose="020B0609020204030204" pitchFamily="49" charset="0"/>
              </a:rPr>
              <a:t>variant</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match</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birdState</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mState</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[&amp;](</a:t>
            </a:r>
            <a:r>
              <a:rPr lang="de-DE" sz="1600" dirty="0" err="1">
                <a:solidFill>
                  <a:srgbClr val="678CB1"/>
                </a:solidFill>
                <a:highlight>
                  <a:srgbClr val="293134"/>
                </a:highlight>
                <a:latin typeface="Consolas" panose="020B0609020204030204" pitchFamily="49" charset="0"/>
                <a:cs typeface="Consolas" panose="020B0609020204030204" pitchFamily="49" charset="0"/>
              </a:rPr>
              <a:t>const</a:t>
            </a:r>
            <a:r>
              <a:rPr lang="de-DE" sz="1600" dirty="0">
                <a:solidFill>
                  <a:srgbClr val="E0E2E4"/>
                </a:solidFill>
                <a:highlight>
                  <a:srgbClr val="293134"/>
                </a:highlight>
                <a:latin typeface="Consolas" panose="020B0609020204030204" pitchFamily="49" charset="0"/>
                <a:cs typeface="Consolas" panose="020B0609020204030204" pitchFamily="49" charset="0"/>
              </a:rPr>
              <a:t> Flying</a:t>
            </a:r>
            <a:r>
              <a:rPr lang="de-DE" sz="1600" dirty="0">
                <a:solidFill>
                  <a:srgbClr val="E8E2B7"/>
                </a:solidFill>
                <a:highlight>
                  <a:srgbClr val="293134"/>
                </a:highlight>
                <a:latin typeface="Consolas" panose="020B0609020204030204" pitchFamily="49" charset="0"/>
                <a:cs typeface="Consolas" panose="020B0609020204030204" pitchFamily="49" charset="0"/>
              </a:rPr>
              <a:t>&amp;)</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678CB1"/>
                </a:solidFill>
                <a:highlight>
                  <a:srgbClr val="293134"/>
                </a:highlight>
                <a:latin typeface="Consolas" panose="020B0609020204030204" pitchFamily="49" charset="0"/>
                <a:cs typeface="Consolas" panose="020B0609020204030204" pitchFamily="49" charset="0"/>
              </a:rPr>
              <a:t>const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678CB1"/>
                </a:solidFill>
                <a:highlight>
                  <a:srgbClr val="293134"/>
                </a:highlight>
                <a:latin typeface="Consolas" panose="020B0609020204030204" pitchFamily="49" charset="0"/>
                <a:cs typeface="Consolas" panose="020B0609020204030204" pitchFamily="49" charset="0"/>
              </a:rPr>
              <a:t>auto</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wantsToAttack</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position</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y</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FFCD22"/>
                </a:solidFill>
                <a:highlight>
                  <a:srgbClr val="293134"/>
                </a:highlight>
                <a:latin typeface="Consolas" panose="020B0609020204030204" pitchFamily="49" charset="0"/>
                <a:cs typeface="Consolas" panose="020B0609020204030204" pitchFamily="49" charset="0"/>
              </a:rPr>
              <a:t>2</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&lt;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playerPosition</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y</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&amp;&amp;</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position</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x</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&gt;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playerPosition</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x</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smtClean="0">
                <a:solidFill>
                  <a:srgbClr val="E8E2B7"/>
                </a:solidFill>
                <a:highlight>
                  <a:srgbClr val="293134"/>
                </a:highlight>
                <a:latin typeface="Consolas" panose="020B0609020204030204" pitchFamily="49" charset="0"/>
                <a:cs typeface="Consolas" panose="020B0609020204030204" pitchFamily="49" charset="0"/>
              </a:rPr>
              <a:t>&amp;&amp;</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1600" dirty="0" err="1" smtClean="0">
                <a:solidFill>
                  <a:srgbClr val="E0E2E4"/>
                </a:solidFill>
                <a:highlight>
                  <a:srgbClr val="293134"/>
                </a:highlight>
                <a:latin typeface="Consolas" panose="020B0609020204030204" pitchFamily="49" charset="0"/>
                <a:cs typeface="Consolas" panose="020B0609020204030204" pitchFamily="49" charset="0"/>
              </a:rPr>
              <a:t>position</a:t>
            </a:r>
            <a:r>
              <a:rPr lang="de-DE" sz="1600" dirty="0" err="1" smtClean="0">
                <a:solidFill>
                  <a:srgbClr val="E8E2B7"/>
                </a:solidFill>
                <a:highlight>
                  <a:srgbClr val="293134"/>
                </a:highlight>
                <a:latin typeface="Consolas" panose="020B0609020204030204" pitchFamily="49" charset="0"/>
                <a:cs typeface="Consolas" panose="020B0609020204030204" pitchFamily="49" charset="0"/>
              </a:rPr>
              <a:t>.</a:t>
            </a:r>
            <a:r>
              <a:rPr lang="de-DE" sz="1600" dirty="0" err="1" smtClean="0">
                <a:solidFill>
                  <a:srgbClr val="E0E2E4"/>
                </a:solidFill>
                <a:highlight>
                  <a:srgbClr val="293134"/>
                </a:highlight>
                <a:latin typeface="Consolas" panose="020B0609020204030204" pitchFamily="49" charset="0"/>
                <a:cs typeface="Consolas" panose="020B0609020204030204" pitchFamily="49" charset="0"/>
              </a:rPr>
              <a:t>x</a:t>
            </a:r>
            <a:r>
              <a:rPr lang="de-DE" sz="16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&lt;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playerPosition</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x</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FFCD22"/>
                </a:solidFill>
                <a:highlight>
                  <a:srgbClr val="293134"/>
                </a:highlight>
                <a:latin typeface="Consolas" panose="020B0609020204030204" pitchFamily="49" charset="0"/>
                <a:cs typeface="Consolas" panose="020B0609020204030204" pitchFamily="49" charset="0"/>
              </a:rPr>
              <a:t>2</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b="1" dirty="0" err="1">
                <a:solidFill>
                  <a:srgbClr val="93C763"/>
                </a:solidFill>
                <a:highlight>
                  <a:srgbClr val="293134"/>
                </a:highlight>
                <a:latin typeface="Consolas" panose="020B0609020204030204" pitchFamily="49" charset="0"/>
                <a:cs typeface="Consolas" panose="020B0609020204030204" pitchFamily="49" charset="0"/>
              </a:rPr>
              <a:t>if</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wantsToAttack</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birdState</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mState</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Hovering</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smtClean="0">
                <a:solidFill>
                  <a:srgbClr val="E8E2B7"/>
                </a:solidFill>
                <a:highlight>
                  <a:srgbClr val="293134"/>
                </a:highlight>
                <a:latin typeface="Consolas" panose="020B0609020204030204" pitchFamily="49" charset="0"/>
                <a:cs typeface="Consolas" panose="020B0609020204030204" pitchFamily="49" charset="0"/>
              </a:rPr>
              <a:t>    }</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[&amp;](</a:t>
            </a:r>
            <a:r>
              <a:rPr lang="de-DE" sz="1600" dirty="0" err="1">
                <a:solidFill>
                  <a:srgbClr val="E0E2E4"/>
                </a:solidFill>
                <a:highlight>
                  <a:srgbClr val="293134"/>
                </a:highlight>
                <a:latin typeface="Consolas" panose="020B0609020204030204" pitchFamily="49" charset="0"/>
                <a:cs typeface="Consolas" panose="020B0609020204030204" pitchFamily="49" charset="0"/>
              </a:rPr>
              <a:t>Hovering</a:t>
            </a:r>
            <a:r>
              <a:rPr lang="de-DE" sz="1600" dirty="0">
                <a:solidFill>
                  <a:srgbClr val="E8E2B7"/>
                </a:solidFill>
                <a:highlight>
                  <a:srgbClr val="293134"/>
                </a:highlight>
                <a:latin typeface="Consolas" panose="020B0609020204030204" pitchFamily="49" charset="0"/>
                <a:cs typeface="Consolas" panose="020B0609020204030204" pitchFamily="49" charset="0"/>
              </a:rPr>
              <a:t>&amp;</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state</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state</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mFramesElapsed</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b="1" dirty="0" err="1">
                <a:solidFill>
                  <a:srgbClr val="93C763"/>
                </a:solidFill>
                <a:highlight>
                  <a:srgbClr val="293134"/>
                </a:highlight>
                <a:latin typeface="Consolas" panose="020B0609020204030204" pitchFamily="49" charset="0"/>
                <a:cs typeface="Consolas" panose="020B0609020204030204" pitchFamily="49" charset="0"/>
              </a:rPr>
              <a:t>if</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state</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mFramesElapsed</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&gt;=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FFCD22"/>
                </a:solidFill>
                <a:highlight>
                  <a:srgbClr val="293134"/>
                </a:highlight>
                <a:latin typeface="Consolas" panose="020B0609020204030204" pitchFamily="49" charset="0"/>
                <a:cs typeface="Consolas" panose="020B0609020204030204" pitchFamily="49" charset="0"/>
              </a:rPr>
              <a:t>6</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birdState</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mState</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err="1">
                <a:solidFill>
                  <a:srgbClr val="E0E2E4"/>
                </a:solidFill>
                <a:highlight>
                  <a:srgbClr val="293134"/>
                </a:highlight>
                <a:latin typeface="Consolas" panose="020B0609020204030204" pitchFamily="49" charset="0"/>
                <a:cs typeface="Consolas" panose="020B0609020204030204" pitchFamily="49" charset="0"/>
              </a:rPr>
              <a:t>PlungingDown</a:t>
            </a:r>
            <a:r>
              <a:rPr lang="de-DE" sz="1600" dirty="0">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position</a:t>
            </a:r>
            <a:r>
              <a:rPr lang="de-DE" sz="1600" dirty="0" err="1">
                <a:solidFill>
                  <a:srgbClr val="E8E2B7"/>
                </a:solidFill>
                <a:highlight>
                  <a:srgbClr val="293134"/>
                </a:highlight>
                <a:latin typeface="Consolas" panose="020B0609020204030204" pitchFamily="49" charset="0"/>
                <a:cs typeface="Consolas" panose="020B0609020204030204" pitchFamily="49" charset="0"/>
              </a:rPr>
              <a:t>.</a:t>
            </a:r>
            <a:r>
              <a:rPr lang="de-DE" sz="1600" dirty="0" err="1">
                <a:solidFill>
                  <a:srgbClr val="E0E2E4"/>
                </a:solidFill>
                <a:highlight>
                  <a:srgbClr val="293134"/>
                </a:highlight>
                <a:latin typeface="Consolas" panose="020B0609020204030204" pitchFamily="49" charset="0"/>
                <a:cs typeface="Consolas" panose="020B0609020204030204" pitchFamily="49" charset="0"/>
              </a:rPr>
              <a:t>y</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smtClean="0">
                <a:solidFill>
                  <a:srgbClr val="E8E2B7"/>
                </a:solidFill>
                <a:highlight>
                  <a:srgbClr val="293134"/>
                </a:highlight>
                <a:latin typeface="Consolas" panose="020B0609020204030204" pitchFamily="49" charset="0"/>
                <a:cs typeface="Consolas" panose="020B0609020204030204" pitchFamily="49" charset="0"/>
              </a:rPr>
              <a:t>    }</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E8E2B7"/>
                </a:solidFill>
                <a:highlight>
                  <a:srgbClr val="293134"/>
                </a:highlight>
                <a:latin typeface="Consolas" panose="020B0609020204030204" pitchFamily="49" charset="0"/>
                <a:cs typeface="Consolas" panose="020B0609020204030204" pitchFamily="49" charset="0"/>
              </a:rPr>
              <a:t>},</a:t>
            </a:r>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endParaRPr lang="de-DE" sz="1600" dirty="0">
              <a:solidFill>
                <a:srgbClr val="E0E2E4"/>
              </a:solidFill>
              <a:highlight>
                <a:srgbClr val="293134"/>
              </a:highlight>
              <a:latin typeface="Consolas" panose="020B0609020204030204" pitchFamily="49" charset="0"/>
              <a:cs typeface="Consolas" panose="020B0609020204030204" pitchFamily="49" charset="0"/>
            </a:endParaRPr>
          </a:p>
          <a:p>
            <a:r>
              <a:rPr lang="de-DE" sz="1600" dirty="0">
                <a:solidFill>
                  <a:srgbClr val="E0E2E4"/>
                </a:solidFill>
                <a:highlight>
                  <a:srgbClr val="293134"/>
                </a:highlight>
                <a:latin typeface="Consolas" panose="020B0609020204030204" pitchFamily="49" charset="0"/>
                <a:cs typeface="Consolas" panose="020B0609020204030204" pitchFamily="49" charset="0"/>
              </a:rPr>
              <a:t>  </a:t>
            </a:r>
            <a:r>
              <a:rPr lang="de-DE" sz="1600" dirty="0">
                <a:solidFill>
                  <a:srgbClr val="66747B"/>
                </a:solidFill>
                <a:highlight>
                  <a:srgbClr val="293134"/>
                </a:highlight>
                <a:latin typeface="Consolas" panose="020B0609020204030204" pitchFamily="49" charset="0"/>
                <a:cs typeface="Consolas" panose="020B0609020204030204" pitchFamily="49" charset="0"/>
              </a:rPr>
              <a:t>// etc. </a:t>
            </a:r>
            <a:r>
              <a:rPr lang="de-DE" sz="1600" dirty="0" err="1">
                <a:solidFill>
                  <a:srgbClr val="66747B"/>
                </a:solidFill>
                <a:highlight>
                  <a:srgbClr val="293134"/>
                </a:highlight>
                <a:latin typeface="Consolas" panose="020B0609020204030204" pitchFamily="49" charset="0"/>
                <a:cs typeface="Consolas" panose="020B0609020204030204" pitchFamily="49" charset="0"/>
              </a:rPr>
              <a:t>for</a:t>
            </a:r>
            <a:r>
              <a:rPr lang="de-DE" sz="1600" dirty="0">
                <a:solidFill>
                  <a:srgbClr val="66747B"/>
                </a:solidFill>
                <a:highlight>
                  <a:srgbClr val="293134"/>
                </a:highlight>
                <a:latin typeface="Consolas" panose="020B0609020204030204" pitchFamily="49" charset="0"/>
                <a:cs typeface="Consolas" panose="020B0609020204030204" pitchFamily="49" charset="0"/>
              </a:rPr>
              <a:t> </a:t>
            </a:r>
            <a:r>
              <a:rPr lang="de-DE" sz="1600" dirty="0" err="1">
                <a:solidFill>
                  <a:srgbClr val="66747B"/>
                </a:solidFill>
                <a:highlight>
                  <a:srgbClr val="293134"/>
                </a:highlight>
                <a:latin typeface="Consolas" panose="020B0609020204030204" pitchFamily="49" charset="0"/>
                <a:cs typeface="Consolas" panose="020B0609020204030204" pitchFamily="49" charset="0"/>
              </a:rPr>
              <a:t>remaining</a:t>
            </a:r>
            <a:r>
              <a:rPr lang="de-DE" sz="1600" dirty="0">
                <a:solidFill>
                  <a:srgbClr val="66747B"/>
                </a:solidFill>
                <a:highlight>
                  <a:srgbClr val="293134"/>
                </a:highlight>
                <a:latin typeface="Consolas" panose="020B0609020204030204" pitchFamily="49" charset="0"/>
                <a:cs typeface="Consolas" panose="020B0609020204030204" pitchFamily="49" charset="0"/>
              </a:rPr>
              <a:t> </a:t>
            </a:r>
            <a:r>
              <a:rPr lang="de-DE" sz="1600" dirty="0" err="1">
                <a:solidFill>
                  <a:srgbClr val="66747B"/>
                </a:solidFill>
                <a:highlight>
                  <a:srgbClr val="293134"/>
                </a:highlight>
                <a:latin typeface="Consolas" panose="020B0609020204030204" pitchFamily="49" charset="0"/>
                <a:cs typeface="Consolas" panose="020B0609020204030204" pitchFamily="49" charset="0"/>
              </a:rPr>
              <a:t>states</a:t>
            </a:r>
            <a:endParaRPr lang="de-DE" sz="1600" dirty="0">
              <a:solidFill>
                <a:srgbClr val="66747B"/>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116178266"/>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Other uses for variant pattern matching</a:t>
            </a:r>
            <a:endParaRPr lang="en-US" dirty="0"/>
          </a:p>
        </p:txBody>
      </p:sp>
      <p:sp>
        <p:nvSpPr>
          <p:cNvPr id="3" name="Content Placeholder 2"/>
          <p:cNvSpPr>
            <a:spLocks noGrp="1"/>
          </p:cNvSpPr>
          <p:nvPr>
            <p:ph idx="1"/>
          </p:nvPr>
        </p:nvSpPr>
        <p:spPr>
          <a:xfrm>
            <a:off x="838200" y="1736725"/>
            <a:ext cx="10515600" cy="2441575"/>
          </a:xfrm>
        </p:spPr>
        <p:txBody>
          <a:bodyPr>
            <a:normAutofit/>
          </a:bodyPr>
          <a:lstStyle/>
          <a:p>
            <a:pPr>
              <a:lnSpc>
                <a:spcPct val="100000"/>
              </a:lnSpc>
              <a:spcBef>
                <a:spcPts val="0"/>
              </a:spcBef>
            </a:pPr>
            <a:r>
              <a:rPr lang="en-US" dirty="0" smtClean="0"/>
              <a:t>Script interpreter</a:t>
            </a:r>
          </a:p>
          <a:p>
            <a:pPr lvl="1">
              <a:lnSpc>
                <a:spcPct val="100000"/>
              </a:lnSpc>
              <a:spcBef>
                <a:spcPts val="0"/>
              </a:spcBef>
            </a:pPr>
            <a:r>
              <a:rPr lang="en-US" dirty="0" smtClean="0"/>
              <a:t>Parse text into command objects</a:t>
            </a:r>
          </a:p>
          <a:p>
            <a:pPr lvl="1">
              <a:lnSpc>
                <a:spcPct val="100000"/>
              </a:lnSpc>
              <a:spcBef>
                <a:spcPts val="0"/>
              </a:spcBef>
            </a:pPr>
            <a:r>
              <a:rPr lang="en-US" dirty="0" smtClean="0"/>
              <a:t>Script </a:t>
            </a:r>
            <a:r>
              <a:rPr lang="en-US" dirty="0" smtClean="0">
                <a:sym typeface="Wingdings"/>
              </a:rPr>
              <a:t> </a:t>
            </a:r>
            <a:r>
              <a:rPr lang="pl-PL" dirty="0" smtClean="0">
                <a:solidFill>
                  <a:srgbClr val="E0E2E4"/>
                </a:solidFill>
                <a:highlight>
                  <a:srgbClr val="293134"/>
                </a:highlight>
              </a:rPr>
              <a:t> </a:t>
            </a:r>
            <a:endParaRPr lang="en-US" dirty="0" smtClean="0">
              <a:latin typeface="Consolas" charset="0"/>
              <a:ea typeface="Consolas" charset="0"/>
              <a:cs typeface="Consolas" charset="0"/>
              <a:sym typeface="Wingdings"/>
            </a:endParaRPr>
          </a:p>
          <a:p>
            <a:pPr>
              <a:lnSpc>
                <a:spcPct val="100000"/>
              </a:lnSpc>
              <a:spcBef>
                <a:spcPts val="0"/>
              </a:spcBef>
            </a:pPr>
            <a:r>
              <a:rPr lang="en-US" dirty="0" smtClean="0">
                <a:ea typeface="Consolas" charset="0"/>
                <a:cs typeface="Consolas" charset="0"/>
                <a:sym typeface="Wingdings"/>
              </a:rPr>
              <a:t>Game mode management (</a:t>
            </a:r>
            <a:r>
              <a:rPr lang="en-US" dirty="0" err="1" smtClean="0">
                <a:ea typeface="Consolas" charset="0"/>
                <a:cs typeface="Consolas" charset="0"/>
                <a:sym typeface="Wingdings"/>
              </a:rPr>
              <a:t>ingame</a:t>
            </a:r>
            <a:r>
              <a:rPr lang="en-US" dirty="0" smtClean="0">
                <a:ea typeface="Consolas" charset="0"/>
                <a:cs typeface="Consolas" charset="0"/>
                <a:sym typeface="Wingdings"/>
              </a:rPr>
              <a:t> vs. bonus-screen)</a:t>
            </a:r>
            <a:endParaRPr lang="en-US" dirty="0" smtClean="0"/>
          </a:p>
          <a:p>
            <a:pPr>
              <a:lnSpc>
                <a:spcPct val="100000"/>
              </a:lnSpc>
              <a:spcBef>
                <a:spcPts val="0"/>
              </a:spcBef>
            </a:pPr>
            <a:r>
              <a:rPr lang="en-US" dirty="0" smtClean="0"/>
              <a:t>Effect specification DSL</a:t>
            </a:r>
          </a:p>
          <a:p>
            <a:pPr marL="0" indent="0">
              <a:lnSpc>
                <a:spcPct val="100000"/>
              </a:lnSpc>
              <a:spcBef>
                <a:spcPts val="0"/>
              </a:spcBef>
              <a:buNone/>
            </a:pPr>
            <a:endParaRPr lang="en-US" sz="1300" dirty="0" smtClean="0">
              <a:latin typeface="Consolas" charset="0"/>
              <a:ea typeface="Consolas" charset="0"/>
              <a:cs typeface="Consolas"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57</a:t>
            </a:fld>
            <a:endParaRPr lang="en-US" dirty="0"/>
          </a:p>
        </p:txBody>
      </p:sp>
      <p:sp>
        <p:nvSpPr>
          <p:cNvPr id="8" name="Rectangle 7"/>
          <p:cNvSpPr/>
          <p:nvPr/>
        </p:nvSpPr>
        <p:spPr>
          <a:xfrm>
            <a:off x="2744178" y="2571234"/>
            <a:ext cx="6673622" cy="400110"/>
          </a:xfrm>
          <a:prstGeom prst="rect">
            <a:avLst/>
          </a:prstGeom>
          <a:solidFill>
            <a:srgbClr val="293134"/>
          </a:solidFill>
        </p:spPr>
        <p:txBody>
          <a:bodyPr wrap="none">
            <a:spAutoFit/>
          </a:bodyPr>
          <a:lstStyle/>
          <a:p>
            <a:r>
              <a:rPr lang="de-DE" sz="2000" dirty="0" err="1">
                <a:solidFill>
                  <a:srgbClr val="E0E2E4"/>
                </a:solidFill>
                <a:highlight>
                  <a:srgbClr val="293134"/>
                </a:highlight>
                <a:latin typeface="Consolas" panose="020B0609020204030204" pitchFamily="49" charset="0"/>
                <a:cs typeface="Consolas" panose="020B0609020204030204" pitchFamily="49" charset="0"/>
              </a:rPr>
              <a:t>std</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vector</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a:solidFill>
                  <a:srgbClr val="E0E2E4"/>
                </a:solidFill>
                <a:highlight>
                  <a:srgbClr val="293134"/>
                </a:highlight>
                <a:latin typeface="Consolas" panose="020B0609020204030204" pitchFamily="49" charset="0"/>
                <a:cs typeface="Consolas" panose="020B0609020204030204" pitchFamily="49" charset="0"/>
              </a:rPr>
              <a:t>variant</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a:solidFill>
                  <a:srgbClr val="E0E2E4"/>
                </a:solidFill>
                <a:highlight>
                  <a:srgbClr val="293134"/>
                </a:highlight>
                <a:latin typeface="Consolas" panose="020B0609020204030204" pitchFamily="49" charset="0"/>
                <a:cs typeface="Consolas" panose="020B0609020204030204" pitchFamily="49" charset="0"/>
              </a:rPr>
              <a:t>Command1</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Command2</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...&gt;&gt;;</a:t>
            </a:r>
            <a:endParaRPr lang="de-DE" sz="2000" dirty="0">
              <a:latin typeface="Consolas" panose="020B0609020204030204" pitchFamily="49" charset="0"/>
              <a:cs typeface="Consolas" panose="020B0609020204030204" pitchFamily="49" charset="0"/>
            </a:endParaRPr>
          </a:p>
        </p:txBody>
      </p:sp>
      <p:sp>
        <p:nvSpPr>
          <p:cNvPr id="10" name="Rectangle 9"/>
          <p:cNvSpPr/>
          <p:nvPr/>
        </p:nvSpPr>
        <p:spPr>
          <a:xfrm>
            <a:off x="1333500" y="3826639"/>
            <a:ext cx="7264400" cy="2862322"/>
          </a:xfrm>
          <a:prstGeom prst="rect">
            <a:avLst/>
          </a:prstGeom>
          <a:solidFill>
            <a:srgbClr val="293134"/>
          </a:solidFill>
        </p:spPr>
        <p:txBody>
          <a:bodyPr wrap="square">
            <a:spAutoFit/>
          </a:bodyPr>
          <a:lstStyle/>
          <a:p>
            <a:r>
              <a:rPr lang="de-DE" dirty="0" err="1">
                <a:solidFill>
                  <a:srgbClr val="678CB1"/>
                </a:solidFill>
                <a:highlight>
                  <a:srgbClr val="293134"/>
                </a:highlight>
                <a:latin typeface="Consolas" panose="020B0609020204030204" pitchFamily="49" charset="0"/>
                <a:cs typeface="Consolas" panose="020B0609020204030204" pitchFamily="49" charset="0"/>
              </a:rPr>
              <a:t>const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EffectSpec</a:t>
            </a:r>
            <a:r>
              <a:rPr lang="de-DE" dirty="0">
                <a:solidFill>
                  <a:srgbClr val="E0E2E4"/>
                </a:solidFill>
                <a:highlight>
                  <a:srgbClr val="293134"/>
                </a:highlight>
                <a:latin typeface="Consolas" panose="020B0609020204030204" pitchFamily="49" charset="0"/>
                <a:cs typeface="Consolas" panose="020B0609020204030204" pitchFamily="49" charset="0"/>
              </a:rPr>
              <a:t> SPIDER_KILL_EFFECT_SPEC</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EffectSprite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FFCD22"/>
                </a:solidFill>
                <a:highlight>
                  <a:srgbClr val="293134"/>
                </a:highlight>
                <a:latin typeface="Consolas" panose="020B0609020204030204" pitchFamily="49" charset="0"/>
                <a:cs typeface="Consolas" panose="020B0609020204030204" pitchFamily="49" charset="0"/>
              </a:rPr>
              <a:t>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EffectMovement</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None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0</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RandomExplosionSound</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0</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const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EffectSpec</a:t>
            </a:r>
            <a:r>
              <a:rPr lang="de-DE" dirty="0">
                <a:solidFill>
                  <a:srgbClr val="E0E2E4"/>
                </a:solidFill>
                <a:highlight>
                  <a:srgbClr val="293134"/>
                </a:highlight>
                <a:latin typeface="Consolas" panose="020B0609020204030204" pitchFamily="49" charset="0"/>
                <a:cs typeface="Consolas" panose="020B0609020204030204" pitchFamily="49" charset="0"/>
              </a:rPr>
              <a:t> RED_BIRD_KILL_EFFECT_SPEC</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Particles</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INGAME_PALETTE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FFCD22"/>
                </a:solidFill>
                <a:highlight>
                  <a:srgbClr val="293134"/>
                </a:highlight>
                <a:latin typeface="Consolas" panose="020B0609020204030204" pitchFamily="49" charset="0"/>
                <a:cs typeface="Consolas" panose="020B0609020204030204" pitchFamily="49" charset="0"/>
              </a:rPr>
              <a:t>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0</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EffectSprite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EffectMovement</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None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0</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RandomExplosionSound</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0</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2136776269"/>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Pattern matching in C++</a:t>
            </a:r>
            <a:endParaRPr lang="en-US" dirty="0"/>
          </a:p>
        </p:txBody>
      </p:sp>
      <p:sp>
        <p:nvSpPr>
          <p:cNvPr id="3" name="Content Placeholder 2"/>
          <p:cNvSpPr>
            <a:spLocks noGrp="1"/>
          </p:cNvSpPr>
          <p:nvPr>
            <p:ph idx="1"/>
          </p:nvPr>
        </p:nvSpPr>
        <p:spPr/>
        <p:txBody>
          <a:bodyPr/>
          <a:lstStyle/>
          <a:p>
            <a:pPr>
              <a:lnSpc>
                <a:spcPct val="100000"/>
              </a:lnSpc>
              <a:spcBef>
                <a:spcPts val="0"/>
              </a:spcBef>
            </a:pPr>
            <a:r>
              <a:rPr lang="en-US" dirty="0" smtClean="0"/>
              <a:t>Library-based (</a:t>
            </a:r>
            <a:r>
              <a:rPr lang="en-US" u="sng" dirty="0" smtClean="0">
                <a:solidFill>
                  <a:schemeClr val="accent6"/>
                </a:solidFill>
                <a:hlinkClick r:id="rId2"/>
              </a:rPr>
              <a:t>https</a:t>
            </a:r>
            <a:r>
              <a:rPr lang="en-US" u="sng" dirty="0">
                <a:solidFill>
                  <a:schemeClr val="accent6"/>
                </a:solidFill>
                <a:hlinkClick r:id="rId2"/>
              </a:rPr>
              <a:t>://</a:t>
            </a:r>
            <a:r>
              <a:rPr lang="en-US" u="sng" dirty="0" smtClean="0">
                <a:solidFill>
                  <a:schemeClr val="accent6"/>
                </a:solidFill>
                <a:hlinkClick r:id="rId2"/>
              </a:rPr>
              <a:t>github.com/Ableton/atria</a:t>
            </a:r>
            <a:r>
              <a:rPr lang="en-US" dirty="0" smtClean="0"/>
              <a:t>, others)</a:t>
            </a:r>
          </a:p>
          <a:p>
            <a:pPr>
              <a:lnSpc>
                <a:spcPct val="100000"/>
              </a:lnSpc>
              <a:spcBef>
                <a:spcPts val="0"/>
              </a:spcBef>
            </a:pPr>
            <a:r>
              <a:rPr lang="en-US" u="sng" dirty="0" smtClean="0">
                <a:solidFill>
                  <a:schemeClr val="accent6"/>
                </a:solidFill>
                <a:hlinkClick r:id="rId3"/>
              </a:rPr>
              <a:t>C++ Weekly Ep. 49</a:t>
            </a:r>
            <a:r>
              <a:rPr lang="en-US" dirty="0" smtClean="0"/>
              <a:t>: Inheriting lambdas to make a combined visitor</a:t>
            </a:r>
          </a:p>
          <a:p>
            <a:pPr>
              <a:lnSpc>
                <a:spcPct val="100000"/>
              </a:lnSpc>
              <a:spcBef>
                <a:spcPts val="0"/>
              </a:spcBef>
            </a:pPr>
            <a:r>
              <a:rPr lang="en-US" dirty="0" smtClean="0"/>
              <a:t>Proposal to add native pattern matching to </a:t>
            </a:r>
            <a:r>
              <a:rPr lang="en-US" dirty="0"/>
              <a:t>C</a:t>
            </a:r>
            <a:r>
              <a:rPr lang="en-US" dirty="0" smtClean="0"/>
              <a:t>++: </a:t>
            </a:r>
            <a:r>
              <a:rPr lang="is-IS" dirty="0" smtClean="0">
                <a:hlinkClick r:id="rId4"/>
              </a:rPr>
              <a:t>P0095</a:t>
            </a:r>
            <a:endParaRPr lang="en-US" dirty="0" smtClean="0"/>
          </a:p>
          <a:p>
            <a:pPr>
              <a:lnSpc>
                <a:spcPct val="100000"/>
              </a:lnSpc>
              <a:spcBef>
                <a:spcPts val="0"/>
              </a:spcBef>
            </a:pPr>
            <a:r>
              <a:rPr lang="en-US" dirty="0" smtClean="0"/>
              <a:t>Rant about </a:t>
            </a:r>
            <a:r>
              <a:rPr lang="en-US" sz="2400" dirty="0" err="1" smtClean="0">
                <a:latin typeface="Consolas" charset="0"/>
                <a:ea typeface="Consolas" charset="0"/>
                <a:cs typeface="Consolas" charset="0"/>
              </a:rPr>
              <a:t>std</a:t>
            </a:r>
            <a:r>
              <a:rPr lang="en-US" sz="2400" dirty="0" smtClean="0">
                <a:latin typeface="Consolas" charset="0"/>
                <a:ea typeface="Consolas" charset="0"/>
                <a:cs typeface="Consolas" charset="0"/>
              </a:rPr>
              <a:t>::visit</a:t>
            </a:r>
            <a:r>
              <a:rPr lang="en-US" dirty="0"/>
              <a:t>: </a:t>
            </a:r>
            <a:r>
              <a:rPr lang="en-US" dirty="0">
                <a:hlinkClick r:id="rId5"/>
              </a:rPr>
              <a:t>https://</a:t>
            </a:r>
            <a:r>
              <a:rPr lang="en-US" dirty="0" smtClean="0">
                <a:hlinkClick r:id="rId5"/>
              </a:rPr>
              <a:t>bitbashing.io/std-visit.html</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58</a:t>
            </a:fld>
            <a:endParaRPr lang="en-US" dirty="0"/>
          </a:p>
        </p:txBody>
      </p:sp>
    </p:spTree>
    <p:extLst>
      <p:ext uri="{BB962C8B-B14F-4D97-AF65-F5344CB8AC3E}">
        <p14:creationId xmlns:p14="http://schemas.microsoft.com/office/powerpoint/2010/main" val="386026698"/>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Entity-Component-Systems</a:t>
            </a:r>
            <a:endParaRPr lang="en-US" dirty="0"/>
          </a:p>
        </p:txBody>
      </p:sp>
    </p:spTree>
    <p:extLst>
      <p:ext uri="{BB962C8B-B14F-4D97-AF65-F5344CB8AC3E}">
        <p14:creationId xmlns:p14="http://schemas.microsoft.com/office/powerpoint/2010/main" val="124261338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dirty="0" err="1" smtClean="0"/>
              <a:t>CPUs</a:t>
            </a:r>
            <a:endParaRPr lang="en-US" dirty="0"/>
          </a:p>
        </p:txBody>
      </p:sp>
      <p:sp>
        <p:nvSpPr>
          <p:cNvPr id="3" name="Content Placeholder 2"/>
          <p:cNvSpPr>
            <a:spLocks noGrp="1"/>
          </p:cNvSpPr>
          <p:nvPr>
            <p:ph idx="1"/>
          </p:nvPr>
        </p:nvSpPr>
        <p:spPr/>
        <p:txBody>
          <a:bodyPr/>
          <a:lstStyle/>
          <a:p>
            <a:pPr marL="0" indent="0">
              <a:lnSpc>
                <a:spcPct val="100000"/>
              </a:lnSpc>
              <a:spcBef>
                <a:spcPts val="0"/>
              </a:spcBef>
              <a:buNone/>
            </a:pPr>
            <a:r>
              <a:rPr lang="de-DE" b="1" dirty="0" smtClean="0"/>
              <a:t>80286 (1982)</a:t>
            </a:r>
          </a:p>
          <a:p>
            <a:pPr>
              <a:lnSpc>
                <a:spcPct val="100000"/>
              </a:lnSpc>
              <a:spcBef>
                <a:spcPts val="0"/>
              </a:spcBef>
            </a:pPr>
            <a:r>
              <a:rPr lang="de-DE" dirty="0" err="1" smtClean="0"/>
              <a:t>Clock</a:t>
            </a:r>
            <a:r>
              <a:rPr lang="de-DE" dirty="0" smtClean="0"/>
              <a:t> </a:t>
            </a:r>
            <a:r>
              <a:rPr lang="de-DE" dirty="0" err="1"/>
              <a:t>speed</a:t>
            </a:r>
            <a:r>
              <a:rPr lang="de-DE" dirty="0"/>
              <a:t>: 4 </a:t>
            </a:r>
            <a:r>
              <a:rPr lang="de-DE" dirty="0" err="1"/>
              <a:t>to</a:t>
            </a:r>
            <a:r>
              <a:rPr lang="de-DE" dirty="0"/>
              <a:t> 12.5 MHz, </a:t>
            </a:r>
            <a:r>
              <a:rPr lang="de-DE" dirty="0" err="1"/>
              <a:t>later</a:t>
            </a:r>
            <a:r>
              <a:rPr lang="de-DE" dirty="0"/>
              <a:t> 20 </a:t>
            </a:r>
            <a:r>
              <a:rPr lang="de-DE" dirty="0" err="1"/>
              <a:t>to</a:t>
            </a:r>
            <a:r>
              <a:rPr lang="de-DE" dirty="0"/>
              <a:t> 25 MHz</a:t>
            </a:r>
          </a:p>
          <a:p>
            <a:pPr>
              <a:lnSpc>
                <a:spcPct val="100000"/>
              </a:lnSpc>
              <a:spcBef>
                <a:spcPts val="0"/>
              </a:spcBef>
            </a:pPr>
            <a:r>
              <a:rPr lang="de-DE" dirty="0"/>
              <a:t>At 12 MHz: ~2.66 </a:t>
            </a:r>
            <a:r>
              <a:rPr lang="de-DE" dirty="0" smtClean="0"/>
              <a:t>MIPS</a:t>
            </a:r>
          </a:p>
          <a:p>
            <a:pPr>
              <a:lnSpc>
                <a:spcPct val="100000"/>
              </a:lnSpc>
              <a:spcBef>
                <a:spcPts val="0"/>
              </a:spcBef>
            </a:pPr>
            <a:endParaRPr lang="de-DE" dirty="0"/>
          </a:p>
          <a:p>
            <a:pPr>
              <a:lnSpc>
                <a:spcPct val="100000"/>
              </a:lnSpc>
              <a:spcBef>
                <a:spcPts val="0"/>
              </a:spcBef>
            </a:pPr>
            <a:r>
              <a:rPr lang="de-DE" dirty="0" err="1"/>
              <a:t>No</a:t>
            </a:r>
            <a:r>
              <a:rPr lang="de-DE" dirty="0"/>
              <a:t> L1/L2 </a:t>
            </a:r>
            <a:r>
              <a:rPr lang="de-DE" dirty="0" err="1"/>
              <a:t>cache</a:t>
            </a:r>
            <a:endParaRPr lang="de-DE" dirty="0"/>
          </a:p>
          <a:p>
            <a:pPr>
              <a:lnSpc>
                <a:spcPct val="100000"/>
              </a:lnSpc>
              <a:spcBef>
                <a:spcPts val="0"/>
              </a:spcBef>
            </a:pPr>
            <a:r>
              <a:rPr lang="de-DE" dirty="0" err="1" smtClean="0"/>
              <a:t>Only</a:t>
            </a:r>
            <a:r>
              <a:rPr lang="de-DE" dirty="0" smtClean="0"/>
              <a:t> </a:t>
            </a:r>
            <a:r>
              <a:rPr lang="de-DE" dirty="0"/>
              <a:t>16-bit </a:t>
            </a:r>
            <a:r>
              <a:rPr lang="de-DE" dirty="0" err="1"/>
              <a:t>registers</a:t>
            </a:r>
            <a:endParaRPr lang="de-DE" dirty="0"/>
          </a:p>
          <a:p>
            <a:pPr>
              <a:lnSpc>
                <a:spcPct val="100000"/>
              </a:lnSpc>
              <a:spcBef>
                <a:spcPts val="0"/>
              </a:spcBef>
            </a:pPr>
            <a:r>
              <a:rPr lang="de-DE" dirty="0" err="1"/>
              <a:t>No</a:t>
            </a:r>
            <a:r>
              <a:rPr lang="de-DE" dirty="0"/>
              <a:t> </a:t>
            </a:r>
            <a:r>
              <a:rPr lang="de-DE" dirty="0" err="1"/>
              <a:t>floating</a:t>
            </a:r>
            <a:r>
              <a:rPr lang="de-DE" dirty="0"/>
              <a:t> </a:t>
            </a:r>
            <a:r>
              <a:rPr lang="de-DE" dirty="0" err="1"/>
              <a:t>point</a:t>
            </a:r>
            <a:r>
              <a:rPr lang="de-DE" dirty="0"/>
              <a:t> (</a:t>
            </a:r>
            <a:r>
              <a:rPr lang="de-DE" dirty="0" err="1"/>
              <a:t>unless</a:t>
            </a:r>
            <a:r>
              <a:rPr lang="de-DE" dirty="0"/>
              <a:t> </a:t>
            </a:r>
            <a:r>
              <a:rPr lang="de-DE" dirty="0" err="1"/>
              <a:t>co-processor</a:t>
            </a:r>
            <a:r>
              <a:rPr lang="de-DE" dirty="0"/>
              <a:t> </a:t>
            </a:r>
            <a:r>
              <a:rPr lang="de-DE" dirty="0" err="1"/>
              <a:t>installed</a:t>
            </a:r>
            <a:r>
              <a:rPr lang="de-DE" dirty="0"/>
              <a:t>)</a:t>
            </a:r>
          </a:p>
          <a:p>
            <a:pPr>
              <a:lnSpc>
                <a:spcPct val="100000"/>
              </a:lnSpc>
              <a:spcBef>
                <a:spcPts val="0"/>
              </a:spcBef>
            </a:pPr>
            <a:endParaRPr lang="de-DE" dirty="0"/>
          </a:p>
        </p:txBody>
      </p:sp>
      <p:pic>
        <p:nvPicPr>
          <p:cNvPr id="4" name="Picture 3"/>
          <p:cNvPicPr>
            <a:picLocks noChangeAspect="1"/>
          </p:cNvPicPr>
          <p:nvPr/>
        </p:nvPicPr>
        <p:blipFill>
          <a:blip r:embed="rId2"/>
          <a:stretch>
            <a:fillRect/>
          </a:stretch>
        </p:blipFill>
        <p:spPr>
          <a:xfrm>
            <a:off x="8657077" y="1825200"/>
            <a:ext cx="3153923" cy="3126819"/>
          </a:xfrm>
          <a:prstGeom prst="rect">
            <a:avLst/>
          </a:prstGeom>
        </p:spPr>
      </p:pic>
      <p:sp>
        <p:nvSpPr>
          <p:cNvPr id="5" name="TextBox 4"/>
          <p:cNvSpPr txBox="1"/>
          <p:nvPr/>
        </p:nvSpPr>
        <p:spPr>
          <a:xfrm>
            <a:off x="838200" y="6310075"/>
            <a:ext cx="7332135" cy="646331"/>
          </a:xfrm>
          <a:prstGeom prst="rect">
            <a:avLst/>
          </a:prstGeom>
          <a:noFill/>
        </p:spPr>
        <p:txBody>
          <a:bodyPr wrap="none" rtlCol="0">
            <a:spAutoFit/>
          </a:bodyPr>
          <a:lstStyle/>
          <a:p>
            <a:r>
              <a:rPr lang="en-US" dirty="0">
                <a:solidFill>
                  <a:schemeClr val="tx1">
                    <a:lumMod val="95000"/>
                  </a:schemeClr>
                </a:solidFill>
              </a:rPr>
              <a:t>https://</a:t>
            </a:r>
            <a:r>
              <a:rPr lang="en-US" dirty="0" err="1">
                <a:solidFill>
                  <a:schemeClr val="tx1">
                    <a:lumMod val="95000"/>
                  </a:schemeClr>
                </a:solidFill>
              </a:rPr>
              <a:t>en.wikipedia.org</a:t>
            </a:r>
            <a:r>
              <a:rPr lang="en-US" dirty="0">
                <a:solidFill>
                  <a:schemeClr val="tx1">
                    <a:lumMod val="95000"/>
                  </a:schemeClr>
                </a:solidFill>
              </a:rPr>
              <a:t>/wiki/Intel_80286#/media/File:Intel_80286_die.JPG</a:t>
            </a:r>
          </a:p>
          <a:p>
            <a:endParaRPr lang="en-US" dirty="0">
              <a:solidFill>
                <a:schemeClr val="tx1">
                  <a:lumMod val="95000"/>
                </a:schemeClr>
              </a:solidFill>
            </a:endParaRPr>
          </a:p>
        </p:txBody>
      </p:sp>
      <p:sp>
        <p:nvSpPr>
          <p:cNvPr id="6" name="Slide Number Placeholder 5"/>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839091336"/>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Motivation: Provide more flexibility than OOP</a:t>
            </a:r>
            <a:endParaRPr lang="en-US" dirty="0"/>
          </a:p>
        </p:txBody>
      </p:sp>
      <p:sp>
        <p:nvSpPr>
          <p:cNvPr id="4" name="Shape 63"/>
          <p:cNvSpPr/>
          <p:nvPr/>
        </p:nvSpPr>
        <p:spPr>
          <a:xfrm>
            <a:off x="979072" y="1562537"/>
            <a:ext cx="6178966" cy="4847358"/>
          </a:xfrm>
          <a:prstGeom prst="roundRect">
            <a:avLst>
              <a:gd name="adj" fmla="val 0"/>
            </a:avLst>
          </a:prstGeom>
          <a:solidFill>
            <a:srgbClr val="293134"/>
          </a:solidFill>
          <a:ln w="9525" cap="flat" cmpd="sng">
            <a:noFill/>
            <a:prstDash val="solid"/>
            <a:round/>
            <a:headEnd type="none" w="med" len="med"/>
            <a:tailEnd type="none" w="med" len="med"/>
          </a:ln>
        </p:spPr>
        <p:txBody>
          <a:bodyPr lIns="121900" tIns="121900" rIns="121900" bIns="121900" anchor="t" anchorCtr="0">
            <a:noAutofit/>
          </a:bodyPr>
          <a:lstStyle/>
          <a:p>
            <a:r>
              <a:rPr lang="de-DE" dirty="0" err="1">
                <a:solidFill>
                  <a:srgbClr val="678CB1"/>
                </a:solidFill>
                <a:highlight>
                  <a:srgbClr val="293134"/>
                </a:highlight>
                <a:latin typeface="Consolas" panose="020B0609020204030204" pitchFamily="49" charset="0"/>
                <a:cs typeface="Consolas" panose="020B0609020204030204" pitchFamily="49" charset="0"/>
              </a:rPr>
              <a:t>class</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GameObject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public</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678CB1"/>
                </a:solidFill>
                <a:highlight>
                  <a:srgbClr val="293134"/>
                </a:highlight>
                <a:latin typeface="Consolas" panose="020B0609020204030204" pitchFamily="49" charset="0"/>
                <a:cs typeface="Consolas" panose="020B0609020204030204" pitchFamily="49" charset="0"/>
              </a:rPr>
              <a:t>virtual</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678CB1"/>
                </a:solidFill>
                <a:highlight>
                  <a:srgbClr val="293134"/>
                </a:highlight>
                <a:latin typeface="Consolas" panose="020B0609020204030204" pitchFamily="49" charset="0"/>
                <a:cs typeface="Consolas" panose="020B0609020204030204" pitchFamily="49" charset="0"/>
              </a:rPr>
              <a:t>void</a:t>
            </a:r>
            <a:r>
              <a:rPr lang="de-DE" dirty="0">
                <a:solidFill>
                  <a:srgbClr val="E0E2E4"/>
                </a:solidFill>
                <a:highlight>
                  <a:srgbClr val="293134"/>
                </a:highlight>
                <a:latin typeface="Consolas" panose="020B0609020204030204" pitchFamily="49" charset="0"/>
                <a:cs typeface="Consolas" panose="020B0609020204030204" pitchFamily="49" charset="0"/>
              </a:rPr>
              <a:t> update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678CB1"/>
                </a:solidFill>
                <a:highlight>
                  <a:srgbClr val="293134"/>
                </a:highlight>
                <a:latin typeface="Consolas" panose="020B0609020204030204" pitchFamily="49" charset="0"/>
                <a:cs typeface="Consolas" panose="020B0609020204030204" pitchFamily="49" charset="0"/>
              </a:rPr>
              <a:t>float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timeDelta</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class</a:t>
            </a:r>
            <a:r>
              <a:rPr lang="de-DE" dirty="0">
                <a:solidFill>
                  <a:srgbClr val="E0E2E4"/>
                </a:solidFill>
                <a:highlight>
                  <a:srgbClr val="293134"/>
                </a:highlight>
                <a:latin typeface="Consolas" panose="020B0609020204030204" pitchFamily="49" charset="0"/>
                <a:cs typeface="Consolas" panose="020B0609020204030204" pitchFamily="49" charset="0"/>
              </a:rPr>
              <a:t> Game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678CB1"/>
                </a:solidFill>
                <a:highlight>
                  <a:srgbClr val="293134"/>
                </a:highlight>
                <a:latin typeface="Consolas" panose="020B0609020204030204" pitchFamily="49" charset="0"/>
                <a:cs typeface="Consolas" panose="020B0609020204030204" pitchFamily="49" charset="0"/>
              </a:rPr>
              <a:t>p</a:t>
            </a:r>
            <a:r>
              <a:rPr lang="pl-PL" dirty="0">
                <a:solidFill>
                  <a:srgbClr val="678CB1"/>
                </a:solidFill>
                <a:highlight>
                  <a:srgbClr val="293134"/>
                </a:highlight>
                <a:latin typeface="Consolas" panose="020B0609020204030204" pitchFamily="49" charset="0"/>
                <a:cs typeface="Consolas" panose="020B0609020204030204" pitchFamily="49" charset="0"/>
              </a:rPr>
              <a:t>rivate</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pl-PL"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vector</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E0E2E4"/>
                </a:solidFill>
                <a:highlight>
                  <a:srgbClr val="293134"/>
                </a:highlight>
                <a:latin typeface="Consolas" panose="020B0609020204030204" pitchFamily="49" charset="0"/>
                <a:cs typeface="Consolas" panose="020B0609020204030204" pitchFamily="49" charset="0"/>
              </a:rPr>
              <a:t>unique_ptr</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E0E2E4"/>
                </a:solidFill>
                <a:highlight>
                  <a:srgbClr val="293134"/>
                </a:highlight>
                <a:latin typeface="Consolas" panose="020B0609020204030204" pitchFamily="49" charset="0"/>
                <a:cs typeface="Consolas" panose="020B0609020204030204" pitchFamily="49" charset="0"/>
              </a:rPr>
              <a:t>GameObject</a:t>
            </a:r>
            <a:r>
              <a:rPr lang="de-DE" dirty="0">
                <a:solidFill>
                  <a:srgbClr val="E8E2B7"/>
                </a:solidFill>
                <a:highlight>
                  <a:srgbClr val="293134"/>
                </a:highlight>
                <a:latin typeface="Consolas" panose="020B0609020204030204" pitchFamily="49" charset="0"/>
                <a:cs typeface="Consolas" panose="020B0609020204030204" pitchFamily="49" charset="0"/>
              </a:rPr>
              <a:t>&gt;&gt;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mObjects</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err="1">
                <a:solidFill>
                  <a:srgbClr val="678CB1"/>
                </a:solidFill>
                <a:highlight>
                  <a:srgbClr val="293134"/>
                </a:highlight>
                <a:latin typeface="Consolas" panose="020B0609020204030204" pitchFamily="49" charset="0"/>
                <a:cs typeface="Consolas" panose="020B0609020204030204" pitchFamily="49" charset="0"/>
              </a:rPr>
              <a:t>public</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678CB1"/>
                </a:solidFill>
                <a:highlight>
                  <a:srgbClr val="293134"/>
                </a:highlight>
                <a:latin typeface="Consolas" panose="020B0609020204030204" pitchFamily="49" charset="0"/>
                <a:cs typeface="Consolas" panose="020B0609020204030204" pitchFamily="49" charset="0"/>
              </a:rPr>
              <a:t>void</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updateGame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678CB1"/>
                </a:solidFill>
                <a:highlight>
                  <a:srgbClr val="293134"/>
                </a:highlight>
                <a:latin typeface="Consolas" panose="020B0609020204030204" pitchFamily="49" charset="0"/>
                <a:cs typeface="Consolas" panose="020B0609020204030204" pitchFamily="49" charset="0"/>
              </a:rPr>
              <a:t>const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678CB1"/>
                </a:solidFill>
                <a:highlight>
                  <a:srgbClr val="293134"/>
                </a:highlight>
                <a:latin typeface="Consolas" panose="020B0609020204030204" pitchFamily="49" charset="0"/>
                <a:cs typeface="Consolas" panose="020B0609020204030204" pitchFamily="49" charset="0"/>
              </a:rPr>
              <a:t>float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timeDelta</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b="1" dirty="0" err="1">
                <a:solidFill>
                  <a:srgbClr val="93C763"/>
                </a:solidFill>
                <a:highlight>
                  <a:srgbClr val="293134"/>
                </a:highlight>
                <a:latin typeface="Consolas" panose="020B0609020204030204" pitchFamily="49" charset="0"/>
                <a:cs typeface="Consolas" panose="020B0609020204030204" pitchFamily="49" charset="0"/>
              </a:rPr>
              <a:t>for</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678CB1"/>
                </a:solidFill>
                <a:highlight>
                  <a:srgbClr val="293134"/>
                </a:highlight>
                <a:latin typeface="Consolas" panose="020B0609020204030204" pitchFamily="49" charset="0"/>
                <a:cs typeface="Consolas" panose="020B0609020204030204" pitchFamily="49" charset="0"/>
              </a:rPr>
              <a:t>auto</a:t>
            </a:r>
            <a:r>
              <a:rPr lang="de-DE" dirty="0">
                <a:solidFill>
                  <a:srgbClr val="E8E2B7"/>
                </a:solidFill>
                <a:highlight>
                  <a:srgbClr val="293134"/>
                </a:highlight>
                <a:latin typeface="Consolas" panose="020B0609020204030204" pitchFamily="49" charset="0"/>
                <a:cs typeface="Consolas" panose="020B0609020204030204" pitchFamily="49" charset="0"/>
              </a:rPr>
              <a:t>&amp;</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pObject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mObjects</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pObject</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a:solidFill>
                  <a:srgbClr val="E0E2E4"/>
                </a:solidFill>
                <a:highlight>
                  <a:srgbClr val="293134"/>
                </a:highlight>
                <a:latin typeface="Consolas" panose="020B0609020204030204" pitchFamily="49" charset="0"/>
                <a:cs typeface="Consolas" panose="020B0609020204030204" pitchFamily="49" charset="0"/>
              </a:rPr>
              <a:t>update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timeDelta</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en" dirty="0">
              <a:latin typeface="Consolas" panose="020B0609020204030204" pitchFamily="49" charset="0"/>
              <a:ea typeface="Consolas"/>
              <a:cs typeface="Consolas" panose="020B0609020204030204" pitchFamily="49" charset="0"/>
              <a:sym typeface="Consolas"/>
            </a:endParaRPr>
          </a:p>
        </p:txBody>
      </p:sp>
      <p:sp>
        <p:nvSpPr>
          <p:cNvPr id="6" name="Slide Number Placeholder 5"/>
          <p:cNvSpPr>
            <a:spLocks noGrp="1"/>
          </p:cNvSpPr>
          <p:nvPr>
            <p:ph type="sldNum" sz="quarter" idx="12"/>
          </p:nvPr>
        </p:nvSpPr>
        <p:spPr/>
        <p:txBody>
          <a:bodyPr/>
          <a:lstStyle/>
          <a:p>
            <a:fld id="{D57F1E4F-1CFF-5643-939E-217C01CDF565}" type="slidenum">
              <a:rPr lang="en-US" smtClean="0"/>
              <a:pPr/>
              <a:t>60</a:t>
            </a:fld>
            <a:endParaRPr lang="en-US" dirty="0"/>
          </a:p>
        </p:txBody>
      </p:sp>
    </p:spTree>
    <p:extLst>
      <p:ext uri="{BB962C8B-B14F-4D97-AF65-F5344CB8AC3E}">
        <p14:creationId xmlns:p14="http://schemas.microsoft.com/office/powerpoint/2010/main" val="1561638173"/>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67"/>
        <p:cNvGrpSpPr/>
        <p:nvPr/>
      </p:nvGrpSpPr>
      <p:grpSpPr>
        <a:xfrm>
          <a:off x="0" y="0"/>
          <a:ext cx="0" cy="0"/>
          <a:chOff x="0" y="0"/>
          <a:chExt cx="0" cy="0"/>
        </a:xfrm>
      </p:grpSpPr>
      <p:sp>
        <p:nvSpPr>
          <p:cNvPr id="68" name="Shape 68"/>
          <p:cNvSpPr/>
          <p:nvPr/>
        </p:nvSpPr>
        <p:spPr>
          <a:xfrm>
            <a:off x="5331600" y="611883"/>
            <a:ext cx="1528800" cy="731200"/>
          </a:xfrm>
          <a:prstGeom prst="roundRect">
            <a:avLst>
              <a:gd name="adj" fmla="val 16667"/>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dirty="0" err="1">
                <a:solidFill>
                  <a:schemeClr val="bg1"/>
                </a:solidFill>
              </a:rPr>
              <a:t>GameObject</a:t>
            </a:r>
            <a:endParaRPr lang="en" sz="1467" dirty="0">
              <a:solidFill>
                <a:schemeClr val="bg1"/>
              </a:solidFill>
            </a:endParaRPr>
          </a:p>
        </p:txBody>
      </p:sp>
      <p:sp>
        <p:nvSpPr>
          <p:cNvPr id="69" name="Shape 69"/>
          <p:cNvSpPr/>
          <p:nvPr/>
        </p:nvSpPr>
        <p:spPr>
          <a:xfrm>
            <a:off x="5331600" y="1646383"/>
            <a:ext cx="1528800" cy="731200"/>
          </a:xfrm>
          <a:prstGeom prst="roundRect">
            <a:avLst>
              <a:gd name="adj" fmla="val 16667"/>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Renderable</a:t>
            </a:r>
          </a:p>
        </p:txBody>
      </p:sp>
      <p:sp>
        <p:nvSpPr>
          <p:cNvPr id="70" name="Shape 70"/>
          <p:cNvSpPr/>
          <p:nvPr/>
        </p:nvSpPr>
        <p:spPr>
          <a:xfrm>
            <a:off x="3003516" y="4196767"/>
            <a:ext cx="1528800" cy="731200"/>
          </a:xfrm>
          <a:prstGeom prst="roundRect">
            <a:avLst>
              <a:gd name="adj" fmla="val 16667"/>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AIControllable</a:t>
            </a:r>
            <a:endParaRPr lang="en" sz="1467" dirty="0">
              <a:solidFill>
                <a:schemeClr val="bg1"/>
              </a:solidFill>
            </a:endParaRPr>
          </a:p>
        </p:txBody>
      </p:sp>
      <p:sp>
        <p:nvSpPr>
          <p:cNvPr id="71" name="Shape 71"/>
          <p:cNvSpPr/>
          <p:nvPr/>
        </p:nvSpPr>
        <p:spPr>
          <a:xfrm>
            <a:off x="3003516" y="5514916"/>
            <a:ext cx="1528800" cy="731200"/>
          </a:xfrm>
          <a:prstGeom prst="roundRect">
            <a:avLst>
              <a:gd name="adj" fmla="val 16667"/>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EvilMonster</a:t>
            </a:r>
            <a:endParaRPr lang="en" sz="1467" dirty="0">
              <a:solidFill>
                <a:schemeClr val="bg1"/>
              </a:solidFill>
            </a:endParaRPr>
          </a:p>
        </p:txBody>
      </p:sp>
      <p:sp>
        <p:nvSpPr>
          <p:cNvPr id="72" name="Shape 72"/>
          <p:cNvSpPr/>
          <p:nvPr/>
        </p:nvSpPr>
        <p:spPr>
          <a:xfrm>
            <a:off x="3003516" y="3064167"/>
            <a:ext cx="1528800" cy="731200"/>
          </a:xfrm>
          <a:prstGeom prst="roundRect">
            <a:avLst>
              <a:gd name="adj" fmla="val 16667"/>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PhysicalBody</a:t>
            </a:r>
          </a:p>
        </p:txBody>
      </p:sp>
      <p:sp>
        <p:nvSpPr>
          <p:cNvPr id="73" name="Shape 73"/>
          <p:cNvSpPr/>
          <p:nvPr/>
        </p:nvSpPr>
        <p:spPr>
          <a:xfrm>
            <a:off x="7659683" y="3064167"/>
            <a:ext cx="1528800" cy="731200"/>
          </a:xfrm>
          <a:prstGeom prst="roundRect">
            <a:avLst>
              <a:gd name="adj" fmla="val 16667"/>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StaticObject</a:t>
            </a:r>
          </a:p>
        </p:txBody>
      </p:sp>
      <p:sp>
        <p:nvSpPr>
          <p:cNvPr id="74" name="Shape 74"/>
          <p:cNvSpPr/>
          <p:nvPr/>
        </p:nvSpPr>
        <p:spPr>
          <a:xfrm>
            <a:off x="7659683" y="4196783"/>
            <a:ext cx="1528800" cy="731200"/>
          </a:xfrm>
          <a:prstGeom prst="roundRect">
            <a:avLst>
              <a:gd name="adj" fmla="val 16667"/>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dirty="0" err="1">
                <a:solidFill>
                  <a:schemeClr val="bg1"/>
                </a:solidFill>
              </a:rPr>
              <a:t>EnvironmentalHazard</a:t>
            </a:r>
            <a:endParaRPr lang="en" sz="1467" dirty="0">
              <a:solidFill>
                <a:schemeClr val="bg1"/>
              </a:solidFill>
            </a:endParaRPr>
          </a:p>
        </p:txBody>
      </p:sp>
      <p:sp>
        <p:nvSpPr>
          <p:cNvPr id="75" name="Shape 75"/>
          <p:cNvSpPr/>
          <p:nvPr/>
        </p:nvSpPr>
        <p:spPr>
          <a:xfrm>
            <a:off x="7659683" y="5514916"/>
            <a:ext cx="1528800" cy="731200"/>
          </a:xfrm>
          <a:prstGeom prst="roundRect">
            <a:avLst>
              <a:gd name="adj" fmla="val 16667"/>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dirty="0" err="1">
                <a:solidFill>
                  <a:schemeClr val="bg1"/>
                </a:solidFill>
              </a:rPr>
              <a:t>FieryFire</a:t>
            </a:r>
            <a:endParaRPr lang="en" sz="1467" dirty="0">
              <a:solidFill>
                <a:schemeClr val="bg1"/>
              </a:solidFill>
            </a:endParaRPr>
          </a:p>
        </p:txBody>
      </p:sp>
      <p:cxnSp>
        <p:nvCxnSpPr>
          <p:cNvPr id="76" name="Shape 76"/>
          <p:cNvCxnSpPr>
            <a:stCxn id="69" idx="0"/>
            <a:endCxn id="68" idx="2"/>
          </p:cNvCxnSpPr>
          <p:nvPr/>
        </p:nvCxnSpPr>
        <p:spPr>
          <a:xfrm rot="10800000">
            <a:off x="6096000" y="1343183"/>
            <a:ext cx="0" cy="303200"/>
          </a:xfrm>
          <a:prstGeom prst="straightConnector1">
            <a:avLst/>
          </a:prstGeom>
          <a:noFill/>
          <a:ln w="9525" cap="flat" cmpd="sng">
            <a:solidFill>
              <a:srgbClr val="93C47D"/>
            </a:solidFill>
            <a:prstDash val="solid"/>
            <a:round/>
            <a:headEnd type="none" w="lg" len="lg"/>
            <a:tailEnd type="none" w="lg" len="lg"/>
          </a:ln>
        </p:spPr>
      </p:cxnSp>
      <p:cxnSp>
        <p:nvCxnSpPr>
          <p:cNvPr id="77" name="Shape 77"/>
          <p:cNvCxnSpPr>
            <a:stCxn id="72" idx="0"/>
            <a:endCxn id="69" idx="2"/>
          </p:cNvCxnSpPr>
          <p:nvPr/>
        </p:nvCxnSpPr>
        <p:spPr>
          <a:xfrm rot="10800000" flipH="1">
            <a:off x="3767916" y="2377767"/>
            <a:ext cx="2328000" cy="686400"/>
          </a:xfrm>
          <a:prstGeom prst="straightConnector1">
            <a:avLst/>
          </a:prstGeom>
          <a:noFill/>
          <a:ln w="9525" cap="flat" cmpd="sng">
            <a:solidFill>
              <a:srgbClr val="93C47D"/>
            </a:solidFill>
            <a:prstDash val="solid"/>
            <a:round/>
            <a:headEnd type="none" w="lg" len="lg"/>
            <a:tailEnd type="none" w="lg" len="lg"/>
          </a:ln>
        </p:spPr>
      </p:cxnSp>
      <p:cxnSp>
        <p:nvCxnSpPr>
          <p:cNvPr id="78" name="Shape 78"/>
          <p:cNvCxnSpPr>
            <a:stCxn id="70" idx="0"/>
            <a:endCxn id="72" idx="2"/>
          </p:cNvCxnSpPr>
          <p:nvPr/>
        </p:nvCxnSpPr>
        <p:spPr>
          <a:xfrm rot="10800000">
            <a:off x="3767916" y="3795167"/>
            <a:ext cx="0" cy="401600"/>
          </a:xfrm>
          <a:prstGeom prst="straightConnector1">
            <a:avLst/>
          </a:prstGeom>
          <a:noFill/>
          <a:ln w="9525" cap="flat" cmpd="sng">
            <a:solidFill>
              <a:srgbClr val="93C47D"/>
            </a:solidFill>
            <a:prstDash val="solid"/>
            <a:round/>
            <a:headEnd type="none" w="lg" len="lg"/>
            <a:tailEnd type="none" w="lg" len="lg"/>
          </a:ln>
        </p:spPr>
      </p:cxnSp>
      <p:cxnSp>
        <p:nvCxnSpPr>
          <p:cNvPr id="79" name="Shape 79"/>
          <p:cNvCxnSpPr>
            <a:stCxn id="71" idx="0"/>
            <a:endCxn id="70" idx="2"/>
          </p:cNvCxnSpPr>
          <p:nvPr/>
        </p:nvCxnSpPr>
        <p:spPr>
          <a:xfrm rot="10800000">
            <a:off x="3767916" y="4928116"/>
            <a:ext cx="0" cy="586800"/>
          </a:xfrm>
          <a:prstGeom prst="straightConnector1">
            <a:avLst/>
          </a:prstGeom>
          <a:noFill/>
          <a:ln w="9525" cap="flat" cmpd="sng">
            <a:solidFill>
              <a:srgbClr val="93C47D"/>
            </a:solidFill>
            <a:prstDash val="solid"/>
            <a:round/>
            <a:headEnd type="none" w="lg" len="lg"/>
            <a:tailEnd type="none" w="lg" len="lg"/>
          </a:ln>
        </p:spPr>
      </p:cxnSp>
      <p:cxnSp>
        <p:nvCxnSpPr>
          <p:cNvPr id="80" name="Shape 80"/>
          <p:cNvCxnSpPr>
            <a:stCxn id="73" idx="0"/>
            <a:endCxn id="69" idx="2"/>
          </p:cNvCxnSpPr>
          <p:nvPr/>
        </p:nvCxnSpPr>
        <p:spPr>
          <a:xfrm rot="10800000">
            <a:off x="6096083" y="2377767"/>
            <a:ext cx="2328000" cy="686400"/>
          </a:xfrm>
          <a:prstGeom prst="straightConnector1">
            <a:avLst/>
          </a:prstGeom>
          <a:noFill/>
          <a:ln w="9525" cap="flat" cmpd="sng">
            <a:solidFill>
              <a:srgbClr val="93C47D"/>
            </a:solidFill>
            <a:prstDash val="solid"/>
            <a:round/>
            <a:headEnd type="none" w="lg" len="lg"/>
            <a:tailEnd type="none" w="lg" len="lg"/>
          </a:ln>
        </p:spPr>
      </p:cxnSp>
      <p:cxnSp>
        <p:nvCxnSpPr>
          <p:cNvPr id="81" name="Shape 81"/>
          <p:cNvCxnSpPr/>
          <p:nvPr/>
        </p:nvCxnSpPr>
        <p:spPr>
          <a:xfrm rot="10800000">
            <a:off x="8424083" y="3795167"/>
            <a:ext cx="0" cy="401600"/>
          </a:xfrm>
          <a:prstGeom prst="straightConnector1">
            <a:avLst/>
          </a:prstGeom>
          <a:noFill/>
          <a:ln w="9525" cap="flat" cmpd="sng">
            <a:solidFill>
              <a:srgbClr val="93C47D"/>
            </a:solidFill>
            <a:prstDash val="solid"/>
            <a:round/>
            <a:headEnd type="none" w="lg" len="lg"/>
            <a:tailEnd type="none" w="lg" len="lg"/>
          </a:ln>
        </p:spPr>
      </p:cxnSp>
      <p:cxnSp>
        <p:nvCxnSpPr>
          <p:cNvPr id="82" name="Shape 82"/>
          <p:cNvCxnSpPr>
            <a:stCxn id="75" idx="0"/>
            <a:endCxn id="74" idx="2"/>
          </p:cNvCxnSpPr>
          <p:nvPr/>
        </p:nvCxnSpPr>
        <p:spPr>
          <a:xfrm rot="10800000">
            <a:off x="8424083" y="4928116"/>
            <a:ext cx="0" cy="586800"/>
          </a:xfrm>
          <a:prstGeom prst="straightConnector1">
            <a:avLst/>
          </a:prstGeom>
          <a:noFill/>
          <a:ln w="9525" cap="flat" cmpd="sng">
            <a:solidFill>
              <a:srgbClr val="93C47D"/>
            </a:solidFill>
            <a:prstDash val="solid"/>
            <a:round/>
            <a:headEnd type="none" w="lg" len="lg"/>
            <a:tailEnd type="none" w="lg" len="lg"/>
          </a:ln>
        </p:spPr>
      </p:cxnSp>
      <p:sp>
        <p:nvSpPr>
          <p:cNvPr id="2" name="Slide Number Placeholder 1"/>
          <p:cNvSpPr>
            <a:spLocks noGrp="1"/>
          </p:cNvSpPr>
          <p:nvPr>
            <p:ph type="sldNum" idx="12"/>
          </p:nvPr>
        </p:nvSpPr>
        <p:spPr/>
        <p:txBody>
          <a:bodyPr/>
          <a:lstStyle/>
          <a:p>
            <a:fld id="{00000000-1234-1234-1234-123412341234}" type="slidenum">
              <a:rPr lang="en" smtClean="0"/>
              <a:pPr/>
              <a:t>61</a:t>
            </a:fld>
            <a:endParaRPr lang="en"/>
          </a:p>
        </p:txBody>
      </p:sp>
    </p:spTree>
    <p:extLst>
      <p:ext uri="{BB962C8B-B14F-4D97-AF65-F5344CB8AC3E}">
        <p14:creationId xmlns:p14="http://schemas.microsoft.com/office/powerpoint/2010/main" val="1044777457"/>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86"/>
        <p:cNvGrpSpPr/>
        <p:nvPr/>
      </p:nvGrpSpPr>
      <p:grpSpPr>
        <a:xfrm>
          <a:off x="0" y="0"/>
          <a:ext cx="0" cy="0"/>
          <a:chOff x="0" y="0"/>
          <a:chExt cx="0" cy="0"/>
        </a:xfrm>
      </p:grpSpPr>
      <p:sp>
        <p:nvSpPr>
          <p:cNvPr id="87" name="Shape 87"/>
          <p:cNvSpPr txBox="1">
            <a:spLocks noGrp="1"/>
          </p:cNvSpPr>
          <p:nvPr>
            <p:ph type="title"/>
          </p:nvPr>
        </p:nvSpPr>
        <p:spPr>
          <a:xfrm>
            <a:off x="895000" y="1026200"/>
            <a:ext cx="10469600" cy="1148000"/>
          </a:xfrm>
          <a:prstGeom prst="rect">
            <a:avLst/>
          </a:prstGeom>
        </p:spPr>
        <p:txBody>
          <a:bodyPr vert="horz" lIns="121900" tIns="121900" rIns="121900" bIns="121900" rtlCol="0" anchor="ctr" anchorCtr="0">
            <a:noAutofit/>
          </a:bodyPr>
          <a:lstStyle/>
          <a:p>
            <a:r>
              <a:rPr lang="en"/>
              <a:t>“Can we have a monster that’s also on fire?”</a:t>
            </a:r>
          </a:p>
        </p:txBody>
      </p:sp>
      <p:pic>
        <p:nvPicPr>
          <p:cNvPr id="88" name="Shape 88"/>
          <p:cNvPicPr preferRelativeResize="0"/>
          <p:nvPr/>
        </p:nvPicPr>
        <p:blipFill>
          <a:blip r:embed="rId3">
            <a:alphaModFix/>
          </a:blip>
          <a:stretch>
            <a:fillRect/>
          </a:stretch>
        </p:blipFill>
        <p:spPr>
          <a:xfrm>
            <a:off x="4800600" y="3300900"/>
            <a:ext cx="2590800" cy="2590800"/>
          </a:xfrm>
          <a:prstGeom prst="rect">
            <a:avLst/>
          </a:prstGeom>
          <a:noFill/>
          <a:ln>
            <a:noFill/>
          </a:ln>
        </p:spPr>
      </p:pic>
      <p:sp>
        <p:nvSpPr>
          <p:cNvPr id="2" name="Slide Number Placeholder 1"/>
          <p:cNvSpPr>
            <a:spLocks noGrp="1"/>
          </p:cNvSpPr>
          <p:nvPr>
            <p:ph type="sldNum" idx="12"/>
          </p:nvPr>
        </p:nvSpPr>
        <p:spPr/>
        <p:txBody>
          <a:bodyPr/>
          <a:lstStyle/>
          <a:p>
            <a:fld id="{00000000-1234-1234-1234-123412341234}" type="slidenum">
              <a:rPr lang="en" smtClean="0"/>
              <a:pPr/>
              <a:t>62</a:t>
            </a:fld>
            <a:endParaRPr lang="en"/>
          </a:p>
        </p:txBody>
      </p:sp>
    </p:spTree>
    <p:extLst>
      <p:ext uri="{BB962C8B-B14F-4D97-AF65-F5344CB8AC3E}">
        <p14:creationId xmlns:p14="http://schemas.microsoft.com/office/powerpoint/2010/main" val="39927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3" presetClass="entr" presetSubtype="16" fill="hold" nodeType="clickEffect">
                                  <p:stCondLst>
                                    <p:cond delay="0"/>
                                  </p:stCondLst>
                                  <p:childTnLst>
                                    <p:set>
                                      <p:cBhvr>
                                        <p:cTn id="6" dur="1" fill="hold">
                                          <p:stCondLst>
                                            <p:cond delay="0"/>
                                          </p:stCondLst>
                                        </p:cTn>
                                        <p:tgtEl>
                                          <p:spTgt spid="88"/>
                                        </p:tgtEl>
                                        <p:attrNameLst>
                                          <p:attrName>style.visibility</p:attrName>
                                        </p:attrNameLst>
                                      </p:cBhvr>
                                      <p:to>
                                        <p:strVal val="visible"/>
                                      </p:to>
                                    </p:set>
                                    <p:anim calcmode="lin" valueType="num">
                                      <p:cBhvr additive="base">
                                        <p:cTn id="7" dur="500"/>
                                        <p:tgtEl>
                                          <p:spTgt spid="88"/>
                                        </p:tgtEl>
                                        <p:attrNameLst>
                                          <p:attrName>ppt_w</p:attrName>
                                        </p:attrNameLst>
                                      </p:cBhvr>
                                      <p:tavLst>
                                        <p:tav tm="0">
                                          <p:val>
                                            <p:strVal val="0"/>
                                          </p:val>
                                        </p:tav>
                                        <p:tav tm="100000">
                                          <p:val>
                                            <p:strVal val="#ppt_w"/>
                                          </p:val>
                                        </p:tav>
                                      </p:tavLst>
                                    </p:anim>
                                    <p:anim calcmode="lin" valueType="num">
                                      <p:cBhvr additive="base">
                                        <p:cTn id="8" dur="500"/>
                                        <p:tgtEl>
                                          <p:spTgt spid="88"/>
                                        </p:tgtEl>
                                        <p:attrNameLst>
                                          <p:attrName>ppt_h</p:attrName>
                                        </p:attrNameLst>
                                      </p:cBhvr>
                                      <p:tavLst>
                                        <p:tav tm="0">
                                          <p:val>
                                            <p:str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smtClean="0"/>
              <a:t>Entity, Component, System</a:t>
            </a:r>
            <a:endParaRPr lang="en-US" dirty="0"/>
          </a:p>
        </p:txBody>
      </p:sp>
      <p:sp>
        <p:nvSpPr>
          <p:cNvPr id="4" name="Content Placeholder 3"/>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b="1" dirty="0" smtClean="0"/>
              <a:t>Component </a:t>
            </a:r>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Holds state, POD-like</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b="1" dirty="0" smtClean="0"/>
              <a:t>Entity</a:t>
            </a:r>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Handle/ID for a set of components</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b="1" dirty="0" smtClean="0"/>
              <a:t>System</a:t>
            </a:r>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Implements logic for combination of components</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63</a:t>
            </a:fld>
            <a:endParaRPr lang="en-US" dirty="0"/>
          </a:p>
        </p:txBody>
      </p:sp>
    </p:spTree>
    <p:extLst>
      <p:ext uri="{BB962C8B-B14F-4D97-AF65-F5344CB8AC3E}">
        <p14:creationId xmlns:p14="http://schemas.microsoft.com/office/powerpoint/2010/main" val="2072651394"/>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components</a:t>
            </a:r>
            <a:endParaRPr lang="en-US" dirty="0"/>
          </a:p>
        </p:txBody>
      </p:sp>
      <p:sp>
        <p:nvSpPr>
          <p:cNvPr id="4" name="Shape 94"/>
          <p:cNvSpPr/>
          <p:nvPr/>
        </p:nvSpPr>
        <p:spPr>
          <a:xfrm>
            <a:off x="964240" y="2020479"/>
            <a:ext cx="2197600" cy="8572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dirty="0">
                <a:solidFill>
                  <a:schemeClr val="bg1"/>
                </a:solidFill>
              </a:rPr>
              <a:t>Position</a:t>
            </a:r>
          </a:p>
          <a:p>
            <a:pPr>
              <a:spcBef>
                <a:spcPts val="1333"/>
              </a:spcBef>
            </a:pPr>
            <a:r>
              <a:rPr lang="en" sz="1467" dirty="0" smtClean="0">
                <a:solidFill>
                  <a:schemeClr val="bg1"/>
                </a:solidFill>
                <a:latin typeface="Consolas"/>
                <a:ea typeface="Consolas"/>
                <a:cs typeface="Consolas"/>
                <a:sym typeface="Consolas"/>
              </a:rPr>
              <a:t>x</a:t>
            </a:r>
            <a:r>
              <a:rPr lang="en" sz="1467" dirty="0">
                <a:solidFill>
                  <a:schemeClr val="bg1"/>
                </a:solidFill>
                <a:latin typeface="Consolas"/>
                <a:ea typeface="Consolas"/>
                <a:cs typeface="Consolas"/>
                <a:sym typeface="Consolas"/>
              </a:rPr>
              <a:t>, y, </a:t>
            </a:r>
            <a:r>
              <a:rPr lang="en" sz="1467" dirty="0" smtClean="0">
                <a:solidFill>
                  <a:schemeClr val="bg1"/>
                </a:solidFill>
                <a:latin typeface="Consolas"/>
                <a:ea typeface="Consolas"/>
                <a:cs typeface="Consolas"/>
                <a:sym typeface="Consolas"/>
              </a:rPr>
              <a:t>z</a:t>
            </a:r>
            <a:endParaRPr lang="en" sz="1467" dirty="0">
              <a:solidFill>
                <a:schemeClr val="bg1"/>
              </a:solidFill>
              <a:latin typeface="Consolas"/>
              <a:ea typeface="Consolas"/>
              <a:cs typeface="Consolas"/>
              <a:sym typeface="Consolas"/>
            </a:endParaRPr>
          </a:p>
        </p:txBody>
      </p:sp>
      <p:sp>
        <p:nvSpPr>
          <p:cNvPr id="5" name="Shape 96"/>
          <p:cNvSpPr/>
          <p:nvPr/>
        </p:nvSpPr>
        <p:spPr>
          <a:xfrm>
            <a:off x="964240" y="3118213"/>
            <a:ext cx="2197600" cy="132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dirty="0" err="1">
                <a:solidFill>
                  <a:schemeClr val="bg1"/>
                </a:solidFill>
              </a:rPr>
              <a:t>BoundingBox</a:t>
            </a:r>
            <a:endParaRPr lang="en" sz="1467" dirty="0">
              <a:solidFill>
                <a:schemeClr val="bg1"/>
              </a:solidFill>
            </a:endParaRPr>
          </a:p>
          <a:p>
            <a:pPr>
              <a:spcBef>
                <a:spcPts val="1333"/>
              </a:spcBef>
            </a:pPr>
            <a:endParaRPr sz="1467" dirty="0">
              <a:solidFill>
                <a:schemeClr val="bg1"/>
              </a:solidFill>
              <a:latin typeface="Consolas"/>
              <a:ea typeface="Consolas"/>
              <a:cs typeface="Consolas"/>
              <a:sym typeface="Consolas"/>
            </a:endParaRPr>
          </a:p>
          <a:p>
            <a:r>
              <a:rPr lang="en" sz="1467" dirty="0" err="1" smtClean="0">
                <a:solidFill>
                  <a:schemeClr val="bg1"/>
                </a:solidFill>
                <a:latin typeface="Consolas"/>
                <a:ea typeface="Consolas"/>
                <a:cs typeface="Consolas"/>
                <a:sym typeface="Consolas"/>
              </a:rPr>
              <a:t>minX</a:t>
            </a:r>
            <a:r>
              <a:rPr lang="en" sz="1467" dirty="0">
                <a:solidFill>
                  <a:schemeClr val="bg1"/>
                </a:solidFill>
                <a:latin typeface="Consolas"/>
                <a:ea typeface="Consolas"/>
                <a:cs typeface="Consolas"/>
                <a:sym typeface="Consolas"/>
              </a:rPr>
              <a:t>, </a:t>
            </a:r>
            <a:r>
              <a:rPr lang="en" sz="1467" dirty="0" err="1">
                <a:solidFill>
                  <a:schemeClr val="bg1"/>
                </a:solidFill>
                <a:latin typeface="Consolas"/>
                <a:ea typeface="Consolas"/>
                <a:cs typeface="Consolas"/>
                <a:sym typeface="Consolas"/>
              </a:rPr>
              <a:t>minY</a:t>
            </a:r>
            <a:r>
              <a:rPr lang="en" sz="1467" dirty="0">
                <a:solidFill>
                  <a:schemeClr val="bg1"/>
                </a:solidFill>
                <a:latin typeface="Consolas"/>
                <a:ea typeface="Consolas"/>
                <a:cs typeface="Consolas"/>
                <a:sym typeface="Consolas"/>
              </a:rPr>
              <a:t>, </a:t>
            </a:r>
            <a:r>
              <a:rPr lang="en" sz="1467" dirty="0" err="1">
                <a:solidFill>
                  <a:schemeClr val="bg1"/>
                </a:solidFill>
                <a:latin typeface="Consolas"/>
                <a:ea typeface="Consolas"/>
                <a:cs typeface="Consolas"/>
                <a:sym typeface="Consolas"/>
              </a:rPr>
              <a:t>minZ</a:t>
            </a:r>
            <a:r>
              <a:rPr lang="en" sz="1467" dirty="0">
                <a:solidFill>
                  <a:schemeClr val="bg1"/>
                </a:solidFill>
                <a:latin typeface="Consolas"/>
                <a:ea typeface="Consolas"/>
                <a:cs typeface="Consolas"/>
                <a:sym typeface="Consolas"/>
              </a:rPr>
              <a:t>,</a:t>
            </a:r>
          </a:p>
          <a:p>
            <a:r>
              <a:rPr lang="en" sz="1467" dirty="0" err="1">
                <a:solidFill>
                  <a:schemeClr val="bg1"/>
                </a:solidFill>
                <a:latin typeface="Consolas"/>
                <a:ea typeface="Consolas"/>
                <a:cs typeface="Consolas"/>
                <a:sym typeface="Consolas"/>
              </a:rPr>
              <a:t>maxX</a:t>
            </a:r>
            <a:r>
              <a:rPr lang="en" sz="1467" dirty="0">
                <a:solidFill>
                  <a:schemeClr val="bg1"/>
                </a:solidFill>
                <a:latin typeface="Consolas"/>
                <a:ea typeface="Consolas"/>
                <a:cs typeface="Consolas"/>
                <a:sym typeface="Consolas"/>
              </a:rPr>
              <a:t>, </a:t>
            </a:r>
            <a:r>
              <a:rPr lang="en" sz="1467" dirty="0" err="1">
                <a:solidFill>
                  <a:schemeClr val="bg1"/>
                </a:solidFill>
                <a:latin typeface="Consolas"/>
                <a:ea typeface="Consolas"/>
                <a:cs typeface="Consolas"/>
                <a:sym typeface="Consolas"/>
              </a:rPr>
              <a:t>maxY</a:t>
            </a:r>
            <a:r>
              <a:rPr lang="en" sz="1467" dirty="0">
                <a:solidFill>
                  <a:schemeClr val="bg1"/>
                </a:solidFill>
                <a:latin typeface="Consolas"/>
                <a:ea typeface="Consolas"/>
                <a:cs typeface="Consolas"/>
                <a:sym typeface="Consolas"/>
              </a:rPr>
              <a:t>, </a:t>
            </a:r>
            <a:r>
              <a:rPr lang="en" sz="1467" dirty="0" err="1" smtClean="0">
                <a:solidFill>
                  <a:schemeClr val="bg1"/>
                </a:solidFill>
                <a:latin typeface="Consolas"/>
                <a:ea typeface="Consolas"/>
                <a:cs typeface="Consolas"/>
                <a:sym typeface="Consolas"/>
              </a:rPr>
              <a:t>maxZ</a:t>
            </a:r>
            <a:endParaRPr lang="en" sz="1467" dirty="0">
              <a:solidFill>
                <a:schemeClr val="bg1"/>
              </a:solidFill>
              <a:latin typeface="Consolas"/>
              <a:ea typeface="Consolas"/>
              <a:cs typeface="Consolas"/>
              <a:sym typeface="Consolas"/>
            </a:endParaRPr>
          </a:p>
        </p:txBody>
      </p:sp>
      <p:sp>
        <p:nvSpPr>
          <p:cNvPr id="6" name="Shape 97"/>
          <p:cNvSpPr/>
          <p:nvPr/>
        </p:nvSpPr>
        <p:spPr>
          <a:xfrm>
            <a:off x="964240" y="4685547"/>
            <a:ext cx="1608800" cy="132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PhysicalBody</a:t>
            </a:r>
          </a:p>
          <a:p>
            <a:endParaRPr sz="1467">
              <a:solidFill>
                <a:schemeClr val="bg1"/>
              </a:solidFill>
            </a:endParaRPr>
          </a:p>
          <a:p>
            <a:r>
              <a:rPr lang="en" sz="1467">
                <a:solidFill>
                  <a:schemeClr val="bg1"/>
                </a:solidFill>
                <a:latin typeface="Consolas"/>
                <a:ea typeface="Consolas"/>
                <a:cs typeface="Consolas"/>
                <a:sym typeface="Consolas"/>
              </a:rPr>
              <a:t>velocity, acceleration</a:t>
            </a:r>
          </a:p>
        </p:txBody>
      </p:sp>
      <p:sp>
        <p:nvSpPr>
          <p:cNvPr id="7" name="Shape 98"/>
          <p:cNvSpPr/>
          <p:nvPr/>
        </p:nvSpPr>
        <p:spPr>
          <a:xfrm>
            <a:off x="6655197" y="1993879"/>
            <a:ext cx="2197600" cy="10512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pPr>
              <a:spcBef>
                <a:spcPts val="1333"/>
              </a:spcBef>
            </a:pPr>
            <a:r>
              <a:rPr lang="en" sz="1467">
                <a:solidFill>
                  <a:schemeClr val="bg1"/>
                </a:solidFill>
              </a:rPr>
              <a:t>DamageInflictor</a:t>
            </a:r>
            <a:endParaRPr lang="en" sz="1467" dirty="0">
              <a:solidFill>
                <a:schemeClr val="bg1"/>
              </a:solidFill>
            </a:endParaRPr>
          </a:p>
          <a:p>
            <a:pPr>
              <a:spcBef>
                <a:spcPts val="1333"/>
              </a:spcBef>
            </a:pPr>
            <a:r>
              <a:rPr lang="en" sz="1467" dirty="0" err="1">
                <a:solidFill>
                  <a:schemeClr val="bg1"/>
                </a:solidFill>
                <a:latin typeface="Consolas"/>
                <a:ea typeface="Consolas"/>
                <a:cs typeface="Consolas"/>
                <a:sym typeface="Consolas"/>
              </a:rPr>
              <a:t>damageAmount</a:t>
            </a:r>
            <a:r>
              <a:rPr lang="en" sz="1467" dirty="0">
                <a:solidFill>
                  <a:schemeClr val="bg1"/>
                </a:solidFill>
                <a:latin typeface="Consolas"/>
                <a:ea typeface="Consolas"/>
                <a:cs typeface="Consolas"/>
                <a:sym typeface="Consolas"/>
              </a:rPr>
              <a:t>, </a:t>
            </a:r>
            <a:r>
              <a:rPr lang="en" sz="1467" dirty="0" err="1">
                <a:solidFill>
                  <a:schemeClr val="bg1"/>
                </a:solidFill>
                <a:latin typeface="Consolas"/>
                <a:ea typeface="Consolas"/>
                <a:cs typeface="Consolas"/>
                <a:sym typeface="Consolas"/>
              </a:rPr>
              <a:t>affectedGroups</a:t>
            </a:r>
            <a:endParaRPr lang="en" sz="1467" dirty="0">
              <a:solidFill>
                <a:schemeClr val="bg1"/>
              </a:solidFill>
              <a:latin typeface="Consolas"/>
              <a:ea typeface="Consolas"/>
              <a:cs typeface="Consolas"/>
              <a:sym typeface="Consolas"/>
            </a:endParaRPr>
          </a:p>
        </p:txBody>
      </p:sp>
      <p:sp>
        <p:nvSpPr>
          <p:cNvPr id="8" name="Shape 99"/>
          <p:cNvSpPr/>
          <p:nvPr/>
        </p:nvSpPr>
        <p:spPr>
          <a:xfrm>
            <a:off x="3386227" y="2020479"/>
            <a:ext cx="2197600" cy="8572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pPr>
              <a:spcBef>
                <a:spcPts val="1333"/>
              </a:spcBef>
            </a:pPr>
            <a:r>
              <a:rPr lang="en-US" sz="1467" dirty="0" err="1" smtClean="0">
                <a:solidFill>
                  <a:schemeClr val="bg1"/>
                </a:solidFill>
              </a:rPr>
              <a:t>Renderable</a:t>
            </a:r>
            <a:endParaRPr lang="en" sz="1467" dirty="0">
              <a:solidFill>
                <a:schemeClr val="bg1"/>
              </a:solidFill>
            </a:endParaRPr>
          </a:p>
          <a:p>
            <a:pPr>
              <a:spcBef>
                <a:spcPts val="1333"/>
              </a:spcBef>
            </a:pPr>
            <a:r>
              <a:rPr lang="en" sz="1467" dirty="0" smtClean="0">
                <a:solidFill>
                  <a:schemeClr val="bg1"/>
                </a:solidFill>
                <a:latin typeface="Consolas"/>
                <a:ea typeface="Consolas"/>
                <a:cs typeface="Consolas"/>
                <a:sym typeface="Consolas"/>
              </a:rPr>
              <a:t>vertices,</a:t>
            </a:r>
            <a:r>
              <a:rPr lang="en-US" sz="1467" dirty="0">
                <a:solidFill>
                  <a:schemeClr val="bg1"/>
                </a:solidFill>
                <a:latin typeface="Consolas"/>
                <a:ea typeface="Consolas"/>
                <a:cs typeface="Consolas"/>
                <a:sym typeface="Consolas"/>
              </a:rPr>
              <a:t> </a:t>
            </a:r>
            <a:r>
              <a:rPr lang="en" sz="1467" dirty="0" smtClean="0">
                <a:solidFill>
                  <a:schemeClr val="bg1"/>
                </a:solidFill>
                <a:latin typeface="Consolas"/>
                <a:ea typeface="Consolas"/>
                <a:cs typeface="Consolas"/>
                <a:sym typeface="Consolas"/>
              </a:rPr>
              <a:t>textures</a:t>
            </a:r>
            <a:endParaRPr lang="en" sz="1467" dirty="0">
              <a:solidFill>
                <a:schemeClr val="bg1"/>
              </a:solidFill>
              <a:latin typeface="Consolas"/>
              <a:ea typeface="Consolas"/>
              <a:cs typeface="Consolas"/>
              <a:sym typeface="Consolas"/>
            </a:endParaRPr>
          </a:p>
        </p:txBody>
      </p:sp>
      <p:sp>
        <p:nvSpPr>
          <p:cNvPr id="9" name="Shape 98"/>
          <p:cNvSpPr/>
          <p:nvPr/>
        </p:nvSpPr>
        <p:spPr>
          <a:xfrm>
            <a:off x="6655197" y="3256013"/>
            <a:ext cx="2197600" cy="10512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pPr>
              <a:spcBef>
                <a:spcPts val="1333"/>
              </a:spcBef>
            </a:pPr>
            <a:r>
              <a:rPr lang="en-US" sz="1467" dirty="0" err="1" smtClean="0">
                <a:solidFill>
                  <a:schemeClr val="bg1"/>
                </a:solidFill>
              </a:rPr>
              <a:t>ItemPickup</a:t>
            </a:r>
            <a:endParaRPr lang="en-US" sz="1467" dirty="0" smtClean="0">
              <a:solidFill>
                <a:schemeClr val="bg1"/>
              </a:solidFill>
            </a:endParaRPr>
          </a:p>
          <a:p>
            <a:pPr>
              <a:spcBef>
                <a:spcPts val="1333"/>
              </a:spcBef>
            </a:pPr>
            <a:r>
              <a:rPr lang="en-US" sz="1467" dirty="0" err="1" smtClean="0">
                <a:solidFill>
                  <a:schemeClr val="bg1"/>
                </a:solidFill>
                <a:latin typeface="Consolas"/>
                <a:ea typeface="Consolas"/>
                <a:cs typeface="Consolas"/>
                <a:sym typeface="Consolas"/>
              </a:rPr>
              <a:t>givenItemType</a:t>
            </a:r>
            <a:endParaRPr lang="en" sz="1467" dirty="0">
              <a:solidFill>
                <a:schemeClr val="bg1"/>
              </a:solidFill>
              <a:latin typeface="Consolas"/>
              <a:ea typeface="Consolas"/>
              <a:cs typeface="Consolas"/>
              <a:sym typeface="Consolas"/>
            </a:endParaRPr>
          </a:p>
        </p:txBody>
      </p:sp>
      <p:sp>
        <p:nvSpPr>
          <p:cNvPr id="10" name="Slide Number Placeholder 9"/>
          <p:cNvSpPr>
            <a:spLocks noGrp="1"/>
          </p:cNvSpPr>
          <p:nvPr>
            <p:ph type="sldNum" sz="quarter" idx="12"/>
          </p:nvPr>
        </p:nvSpPr>
        <p:spPr/>
        <p:txBody>
          <a:bodyPr/>
          <a:lstStyle/>
          <a:p>
            <a:fld id="{D57F1E4F-1CFF-5643-939E-217C01CDF565}" type="slidenum">
              <a:rPr lang="en-US" smtClean="0"/>
              <a:pPr/>
              <a:t>64</a:t>
            </a:fld>
            <a:endParaRPr lang="en-US" dirty="0"/>
          </a:p>
        </p:txBody>
      </p:sp>
    </p:spTree>
    <p:extLst>
      <p:ext uri="{BB962C8B-B14F-4D97-AF65-F5344CB8AC3E}">
        <p14:creationId xmlns:p14="http://schemas.microsoft.com/office/powerpoint/2010/main" val="1196259496"/>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entities</a:t>
            </a:r>
            <a:endParaRPr lang="en-US" dirty="0"/>
          </a:p>
        </p:txBody>
      </p:sp>
      <p:grpSp>
        <p:nvGrpSpPr>
          <p:cNvPr id="4" name="Shape 114"/>
          <p:cNvGrpSpPr/>
          <p:nvPr/>
        </p:nvGrpSpPr>
        <p:grpSpPr>
          <a:xfrm>
            <a:off x="6405720" y="2057089"/>
            <a:ext cx="2509600" cy="2932800"/>
            <a:chOff x="4312850" y="1806825"/>
            <a:chExt cx="1882200" cy="2199600"/>
          </a:xfrm>
        </p:grpSpPr>
        <p:sp>
          <p:nvSpPr>
            <p:cNvPr id="5" name="Shape 115"/>
            <p:cNvSpPr/>
            <p:nvPr/>
          </p:nvSpPr>
          <p:spPr>
            <a:xfrm>
              <a:off x="4312850" y="1806825"/>
              <a:ext cx="1882200" cy="2199600"/>
            </a:xfrm>
            <a:prstGeom prst="roundRect">
              <a:avLst>
                <a:gd name="adj" fmla="val 9955"/>
              </a:avLst>
            </a:prstGeom>
            <a:solidFill>
              <a:srgbClr val="B6D7A8">
                <a:alpha val="71540"/>
              </a:srgbClr>
            </a:solidFill>
            <a:ln w="9525" cap="flat" cmpd="sng">
              <a:solidFill>
                <a:srgbClr val="38761D"/>
              </a:solidFill>
              <a:prstDash val="solid"/>
              <a:round/>
              <a:headEnd type="none" w="med" len="med"/>
              <a:tailEnd type="none" w="med" len="med"/>
            </a:ln>
          </p:spPr>
          <p:txBody>
            <a:bodyPr lIns="121900" tIns="121900" rIns="121900" bIns="121900" anchor="t" anchorCtr="0">
              <a:noAutofit/>
            </a:bodyPr>
            <a:lstStyle/>
            <a:p>
              <a:r>
                <a:rPr lang="en" sz="1467">
                  <a:solidFill>
                    <a:schemeClr val="bg1"/>
                  </a:solidFill>
                </a:rPr>
                <a:t>Monster</a:t>
              </a:r>
            </a:p>
          </p:txBody>
        </p:sp>
        <p:sp>
          <p:nvSpPr>
            <p:cNvPr id="6" name="Shape 116"/>
            <p:cNvSpPr/>
            <p:nvPr/>
          </p:nvSpPr>
          <p:spPr>
            <a:xfrm>
              <a:off x="4459975" y="2201449"/>
              <a:ext cx="7986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Position</a:t>
              </a:r>
            </a:p>
          </p:txBody>
        </p:sp>
        <p:sp>
          <p:nvSpPr>
            <p:cNvPr id="7" name="Shape 117"/>
            <p:cNvSpPr/>
            <p:nvPr/>
          </p:nvSpPr>
          <p:spPr>
            <a:xfrm>
              <a:off x="4459975" y="2622824"/>
              <a:ext cx="10995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AI state</a:t>
              </a:r>
            </a:p>
          </p:txBody>
        </p:sp>
        <p:sp>
          <p:nvSpPr>
            <p:cNvPr id="8" name="Shape 118"/>
            <p:cNvSpPr/>
            <p:nvPr/>
          </p:nvSpPr>
          <p:spPr>
            <a:xfrm>
              <a:off x="4459975" y="3044199"/>
              <a:ext cx="14676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DamageInflictor</a:t>
              </a:r>
            </a:p>
          </p:txBody>
        </p:sp>
        <p:sp>
          <p:nvSpPr>
            <p:cNvPr id="9" name="Shape 119"/>
            <p:cNvSpPr/>
            <p:nvPr/>
          </p:nvSpPr>
          <p:spPr>
            <a:xfrm>
              <a:off x="4459975" y="3465575"/>
              <a:ext cx="10995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US" sz="1467" dirty="0" err="1" smtClean="0">
                  <a:solidFill>
                    <a:schemeClr val="bg1"/>
                  </a:solidFill>
                </a:rPr>
                <a:t>Renderable</a:t>
              </a:r>
              <a:endParaRPr lang="en" sz="1467" dirty="0">
                <a:solidFill>
                  <a:schemeClr val="bg1"/>
                </a:solidFill>
              </a:endParaRPr>
            </a:p>
          </p:txBody>
        </p:sp>
      </p:grpSp>
      <p:grpSp>
        <p:nvGrpSpPr>
          <p:cNvPr id="10" name="Shape 125"/>
          <p:cNvGrpSpPr/>
          <p:nvPr/>
        </p:nvGrpSpPr>
        <p:grpSpPr>
          <a:xfrm>
            <a:off x="970387" y="2057089"/>
            <a:ext cx="2509600" cy="2932800"/>
            <a:chOff x="264875" y="1806825"/>
            <a:chExt cx="1882200" cy="2199600"/>
          </a:xfrm>
        </p:grpSpPr>
        <p:sp>
          <p:nvSpPr>
            <p:cNvPr id="11" name="Shape 126"/>
            <p:cNvSpPr/>
            <p:nvPr/>
          </p:nvSpPr>
          <p:spPr>
            <a:xfrm>
              <a:off x="264875" y="1806825"/>
              <a:ext cx="1882200" cy="2199600"/>
            </a:xfrm>
            <a:prstGeom prst="roundRect">
              <a:avLst>
                <a:gd name="adj" fmla="val 9955"/>
              </a:avLst>
            </a:prstGeom>
            <a:solidFill>
              <a:srgbClr val="B6D7A8">
                <a:alpha val="71540"/>
              </a:srgbClr>
            </a:solidFill>
            <a:ln w="9525" cap="flat" cmpd="sng">
              <a:solidFill>
                <a:srgbClr val="38761D"/>
              </a:solidFill>
              <a:prstDash val="solid"/>
              <a:round/>
              <a:headEnd type="none" w="med" len="med"/>
              <a:tailEnd type="none" w="med" len="med"/>
            </a:ln>
          </p:spPr>
          <p:txBody>
            <a:bodyPr lIns="121900" tIns="121900" rIns="121900" bIns="121900" anchor="t" anchorCtr="0">
              <a:noAutofit/>
            </a:bodyPr>
            <a:lstStyle/>
            <a:p>
              <a:r>
                <a:rPr lang="en" sz="1467">
                  <a:solidFill>
                    <a:schemeClr val="bg1"/>
                  </a:solidFill>
                </a:rPr>
                <a:t>Player</a:t>
              </a:r>
            </a:p>
          </p:txBody>
        </p:sp>
        <p:sp>
          <p:nvSpPr>
            <p:cNvPr id="12" name="Shape 127"/>
            <p:cNvSpPr/>
            <p:nvPr/>
          </p:nvSpPr>
          <p:spPr>
            <a:xfrm>
              <a:off x="391950" y="2201449"/>
              <a:ext cx="7986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Position</a:t>
              </a:r>
            </a:p>
          </p:txBody>
        </p:sp>
        <p:sp>
          <p:nvSpPr>
            <p:cNvPr id="13" name="Shape 128"/>
            <p:cNvSpPr/>
            <p:nvPr/>
          </p:nvSpPr>
          <p:spPr>
            <a:xfrm>
              <a:off x="391950" y="2631649"/>
              <a:ext cx="10995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US" sz="1467" dirty="0" err="1" smtClean="0">
                  <a:solidFill>
                    <a:schemeClr val="bg1"/>
                  </a:solidFill>
                </a:rPr>
                <a:t>Renderable</a:t>
              </a:r>
              <a:endParaRPr lang="en" sz="1467" dirty="0">
                <a:solidFill>
                  <a:schemeClr val="bg1"/>
                </a:solidFill>
              </a:endParaRPr>
            </a:p>
          </p:txBody>
        </p:sp>
        <p:sp>
          <p:nvSpPr>
            <p:cNvPr id="14" name="Shape 129"/>
            <p:cNvSpPr/>
            <p:nvPr/>
          </p:nvSpPr>
          <p:spPr>
            <a:xfrm>
              <a:off x="391950" y="3061849"/>
              <a:ext cx="10995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Bounding Box</a:t>
              </a:r>
            </a:p>
          </p:txBody>
        </p:sp>
        <p:sp>
          <p:nvSpPr>
            <p:cNvPr id="15" name="Shape 130"/>
            <p:cNvSpPr/>
            <p:nvPr/>
          </p:nvSpPr>
          <p:spPr>
            <a:xfrm>
              <a:off x="391950" y="3492050"/>
              <a:ext cx="10995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a:t>
              </a:r>
            </a:p>
          </p:txBody>
        </p:sp>
      </p:grpSp>
      <p:grpSp>
        <p:nvGrpSpPr>
          <p:cNvPr id="16" name="Shape 131"/>
          <p:cNvGrpSpPr/>
          <p:nvPr/>
        </p:nvGrpSpPr>
        <p:grpSpPr>
          <a:xfrm>
            <a:off x="3688053" y="2057089"/>
            <a:ext cx="2509600" cy="2932800"/>
            <a:chOff x="2288862" y="1806825"/>
            <a:chExt cx="1882200" cy="2199600"/>
          </a:xfrm>
        </p:grpSpPr>
        <p:sp>
          <p:nvSpPr>
            <p:cNvPr id="17" name="Shape 132"/>
            <p:cNvSpPr/>
            <p:nvPr/>
          </p:nvSpPr>
          <p:spPr>
            <a:xfrm>
              <a:off x="2288862" y="1806825"/>
              <a:ext cx="1882200" cy="2199600"/>
            </a:xfrm>
            <a:prstGeom prst="roundRect">
              <a:avLst>
                <a:gd name="adj" fmla="val 9955"/>
              </a:avLst>
            </a:prstGeom>
            <a:solidFill>
              <a:srgbClr val="B6D7A8">
                <a:alpha val="71540"/>
              </a:srgbClr>
            </a:solidFill>
            <a:ln w="9525" cap="flat" cmpd="sng">
              <a:solidFill>
                <a:srgbClr val="38761D"/>
              </a:solidFill>
              <a:prstDash val="solid"/>
              <a:round/>
              <a:headEnd type="none" w="med" len="med"/>
              <a:tailEnd type="none" w="med" len="med"/>
            </a:ln>
          </p:spPr>
          <p:txBody>
            <a:bodyPr lIns="121900" tIns="121900" rIns="121900" bIns="121900" anchor="t" anchorCtr="0">
              <a:noAutofit/>
            </a:bodyPr>
            <a:lstStyle/>
            <a:p>
              <a:r>
                <a:rPr lang="en" sz="1467">
                  <a:solidFill>
                    <a:schemeClr val="bg1"/>
                  </a:solidFill>
                </a:rPr>
                <a:t>Decoration</a:t>
              </a:r>
            </a:p>
          </p:txBody>
        </p:sp>
        <p:sp>
          <p:nvSpPr>
            <p:cNvPr id="18" name="Shape 133"/>
            <p:cNvSpPr/>
            <p:nvPr/>
          </p:nvSpPr>
          <p:spPr>
            <a:xfrm>
              <a:off x="2425962" y="2201449"/>
              <a:ext cx="7986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Position</a:t>
              </a:r>
            </a:p>
          </p:txBody>
        </p:sp>
        <p:sp>
          <p:nvSpPr>
            <p:cNvPr id="19" name="Shape 134"/>
            <p:cNvSpPr/>
            <p:nvPr/>
          </p:nvSpPr>
          <p:spPr>
            <a:xfrm>
              <a:off x="2425962" y="2631649"/>
              <a:ext cx="1099500" cy="3468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US" sz="1467" dirty="0" err="1" smtClean="0">
                  <a:solidFill>
                    <a:schemeClr val="bg1"/>
                  </a:solidFill>
                </a:rPr>
                <a:t>Renderable</a:t>
              </a:r>
              <a:endParaRPr lang="en" sz="1467" dirty="0">
                <a:solidFill>
                  <a:schemeClr val="bg1"/>
                </a:solidFill>
              </a:endParaRPr>
            </a:p>
          </p:txBody>
        </p:sp>
      </p:grpSp>
      <p:sp>
        <p:nvSpPr>
          <p:cNvPr id="20" name="Slide Number Placeholder 19"/>
          <p:cNvSpPr>
            <a:spLocks noGrp="1"/>
          </p:cNvSpPr>
          <p:nvPr>
            <p:ph type="sldNum" sz="quarter" idx="12"/>
          </p:nvPr>
        </p:nvSpPr>
        <p:spPr/>
        <p:txBody>
          <a:bodyPr/>
          <a:lstStyle/>
          <a:p>
            <a:fld id="{D57F1E4F-1CFF-5643-939E-217C01CDF565}" type="slidenum">
              <a:rPr lang="en-US" smtClean="0"/>
              <a:pPr/>
              <a:t>65</a:t>
            </a:fld>
            <a:endParaRPr lang="en-US" dirty="0"/>
          </a:p>
        </p:txBody>
      </p:sp>
    </p:spTree>
    <p:extLst>
      <p:ext uri="{BB962C8B-B14F-4D97-AF65-F5344CB8AC3E}">
        <p14:creationId xmlns:p14="http://schemas.microsoft.com/office/powerpoint/2010/main" val="1862583273"/>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smtClean="0"/>
              <a:t>Systems</a:t>
            </a:r>
            <a:endParaRPr lang="en-US" dirty="0"/>
          </a:p>
        </p:txBody>
      </p:sp>
      <p:sp>
        <p:nvSpPr>
          <p:cNvPr id="3" name="Text Placeholder 2"/>
          <p:cNvSpPr>
            <a:spLocks noGrp="1"/>
          </p:cNvSpPr>
          <p:nvPr>
            <p:ph idx="1"/>
          </p:nvPr>
        </p:nvSpPr>
        <p:spPr/>
        <p:txBody>
          <a:bodyPr/>
          <a:lstStyle/>
          <a:p>
            <a:pPr marL="0" indent="0">
              <a:lnSpc>
                <a:spcPct val="100000"/>
              </a:lnSpc>
              <a:buNone/>
            </a:pPr>
            <a:r>
              <a:rPr lang="en-US" dirty="0" smtClean="0"/>
              <a:t>Implement specific logic for certain combination of components</a:t>
            </a:r>
          </a:p>
          <a:p>
            <a:pPr marL="0" indent="0">
              <a:lnSpc>
                <a:spcPct val="100000"/>
              </a:lnSpc>
              <a:buNone/>
            </a:pPr>
            <a:endParaRPr lang="en-US" dirty="0" smtClean="0"/>
          </a:p>
          <a:p>
            <a:pPr marL="0" indent="0">
              <a:lnSpc>
                <a:spcPct val="100000"/>
              </a:lnSpc>
              <a:buNone/>
            </a:pPr>
            <a:r>
              <a:rPr lang="en-US" dirty="0" smtClean="0"/>
              <a:t>Can read and write components’ data</a:t>
            </a:r>
          </a:p>
          <a:p>
            <a:pPr marL="0" indent="0">
              <a:lnSpc>
                <a:spcPct val="100000"/>
              </a:lnSpc>
              <a:buNone/>
            </a:pPr>
            <a:endParaRPr lang="en-US" dirty="0" smtClean="0"/>
          </a:p>
          <a:p>
            <a:pPr marL="0" indent="0">
              <a:lnSpc>
                <a:spcPct val="100000"/>
              </a:lnSpc>
              <a:buNone/>
            </a:pPr>
            <a:r>
              <a:rPr lang="en-US" dirty="0" smtClean="0"/>
              <a:t>Only operate on entities with required components</a:t>
            </a:r>
          </a:p>
          <a:p>
            <a:pPr marL="0" indent="0">
              <a:lnSpc>
                <a:spcPct val="100000"/>
              </a:lnSpc>
              <a:buNone/>
            </a:pPr>
            <a:endParaRPr lang="en-US" dirty="0"/>
          </a:p>
          <a:p>
            <a:pPr marL="0" indent="0">
              <a:lnSpc>
                <a:spcPct val="100000"/>
              </a:lnSpc>
              <a:buNone/>
            </a:pPr>
            <a:r>
              <a:rPr lang="en-US" dirty="0" smtClean="0"/>
              <a:t>Can send and receive events from/to other systems/outside world</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66</a:t>
            </a:fld>
            <a:endParaRPr lang="en-US" dirty="0"/>
          </a:p>
        </p:txBody>
      </p:sp>
    </p:spTree>
    <p:extLst>
      <p:ext uri="{BB962C8B-B14F-4D97-AF65-F5344CB8AC3E}">
        <p14:creationId xmlns:p14="http://schemas.microsoft.com/office/powerpoint/2010/main" val="1569704250"/>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systems</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err="1" smtClean="0"/>
              <a:t>PhysicsSystem</a:t>
            </a:r>
            <a:r>
              <a:rPr lang="en-US" dirty="0" smtClean="0"/>
              <a:t> - needs Position, </a:t>
            </a:r>
            <a:r>
              <a:rPr lang="en-US" dirty="0" err="1" smtClean="0"/>
              <a:t>PhysicalBody</a:t>
            </a: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2"/>
          </p:nvPr>
        </p:nvSpPr>
        <p:spPr/>
        <p:txBody>
          <a:bodyPr/>
          <a:lstStyle/>
          <a:p>
            <a:fld id="{D57F1E4F-1CFF-5643-939E-217C01CDF565}" type="slidenum">
              <a:rPr lang="en-US" smtClean="0"/>
              <a:pPr/>
              <a:t>67</a:t>
            </a:fld>
            <a:endParaRPr lang="en-US" dirty="0"/>
          </a:p>
        </p:txBody>
      </p:sp>
      <p:sp>
        <p:nvSpPr>
          <p:cNvPr id="6" name="Rectangle 5"/>
          <p:cNvSpPr/>
          <p:nvPr/>
        </p:nvSpPr>
        <p:spPr>
          <a:xfrm>
            <a:off x="954000" y="2563336"/>
            <a:ext cx="10401300" cy="1938992"/>
          </a:xfrm>
          <a:prstGeom prst="rect">
            <a:avLst/>
          </a:prstGeom>
          <a:solidFill>
            <a:srgbClr val="293134"/>
          </a:solidFill>
        </p:spPr>
        <p:txBody>
          <a:bodyPr wrap="square">
            <a:spAutoFit/>
          </a:bodyPr>
          <a:lstStyle/>
          <a:p>
            <a:r>
              <a:rPr lang="de-DE" sz="2400" dirty="0">
                <a:solidFill>
                  <a:srgbClr val="66747B"/>
                </a:solidFill>
                <a:highlight>
                  <a:srgbClr val="293134"/>
                </a:highlight>
                <a:latin typeface="Consolas" panose="020B0609020204030204" pitchFamily="49" charset="0"/>
                <a:cs typeface="Consolas" panose="020B0609020204030204" pitchFamily="49" charset="0"/>
              </a:rPr>
              <a:t>// update </a:t>
            </a:r>
            <a:r>
              <a:rPr lang="de-DE" sz="2400" dirty="0" err="1">
                <a:solidFill>
                  <a:srgbClr val="66747B"/>
                </a:solidFill>
                <a:highlight>
                  <a:srgbClr val="293134"/>
                </a:highlight>
                <a:latin typeface="Consolas" panose="020B0609020204030204" pitchFamily="49" charset="0"/>
                <a:cs typeface="Consolas" panose="020B0609020204030204" pitchFamily="49" charset="0"/>
              </a:rPr>
              <a:t>position</a:t>
            </a:r>
            <a:r>
              <a:rPr lang="de-DE" sz="2400" dirty="0">
                <a:solidFill>
                  <a:srgbClr val="66747B"/>
                </a:solidFill>
                <a:highlight>
                  <a:srgbClr val="293134"/>
                </a:highlight>
                <a:latin typeface="Consolas" panose="020B0609020204030204" pitchFamily="49" charset="0"/>
                <a:cs typeface="Consolas" panose="020B0609020204030204" pitchFamily="49" charset="0"/>
              </a:rPr>
              <a:t> </a:t>
            </a:r>
            <a:r>
              <a:rPr lang="de-DE" sz="2400" dirty="0" err="1">
                <a:solidFill>
                  <a:srgbClr val="66747B"/>
                </a:solidFill>
                <a:highlight>
                  <a:srgbClr val="293134"/>
                </a:highlight>
                <a:latin typeface="Consolas" panose="020B0609020204030204" pitchFamily="49" charset="0"/>
                <a:cs typeface="Consolas" panose="020B0609020204030204" pitchFamily="49" charset="0"/>
              </a:rPr>
              <a:t>component</a:t>
            </a:r>
            <a:endParaRPr lang="de-DE" sz="2400" dirty="0">
              <a:solidFill>
                <a:srgbClr val="66747B"/>
              </a:solidFill>
              <a:highlight>
                <a:srgbClr val="293134"/>
              </a:highlight>
              <a:latin typeface="Consolas" panose="020B0609020204030204" pitchFamily="49" charset="0"/>
              <a:cs typeface="Consolas" panose="020B0609020204030204" pitchFamily="49" charset="0"/>
            </a:endParaRPr>
          </a:p>
          <a:p>
            <a:r>
              <a:rPr lang="de-DE" sz="2400" dirty="0" err="1">
                <a:solidFill>
                  <a:srgbClr val="E0E2E4"/>
                </a:solidFill>
                <a:highlight>
                  <a:srgbClr val="293134"/>
                </a:highlight>
                <a:latin typeface="Consolas" panose="020B0609020204030204" pitchFamily="49" charset="0"/>
                <a:cs typeface="Consolas" panose="020B0609020204030204" pitchFamily="49" charset="0"/>
              </a:rPr>
              <a:t>position</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physicalBody</a:t>
            </a:r>
            <a:r>
              <a:rPr lang="de-DE" sz="2400" dirty="0" err="1">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velocity</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66747B"/>
                </a:solidFill>
                <a:highlight>
                  <a:srgbClr val="293134"/>
                </a:highlight>
                <a:latin typeface="Consolas" panose="020B0609020204030204" pitchFamily="49" charset="0"/>
                <a:cs typeface="Consolas" panose="020B0609020204030204" pitchFamily="49" charset="0"/>
              </a:rPr>
              <a:t>// update </a:t>
            </a:r>
            <a:r>
              <a:rPr lang="de-DE" sz="2400" dirty="0" err="1">
                <a:solidFill>
                  <a:srgbClr val="66747B"/>
                </a:solidFill>
                <a:highlight>
                  <a:srgbClr val="293134"/>
                </a:highlight>
                <a:latin typeface="Consolas" panose="020B0609020204030204" pitchFamily="49" charset="0"/>
                <a:cs typeface="Consolas" panose="020B0609020204030204" pitchFamily="49" charset="0"/>
              </a:rPr>
              <a:t>velocity</a:t>
            </a:r>
            <a:endParaRPr lang="de-DE" sz="2400" dirty="0">
              <a:solidFill>
                <a:srgbClr val="66747B"/>
              </a:solidFill>
              <a:highlight>
                <a:srgbClr val="293134"/>
              </a:highlight>
              <a:latin typeface="Consolas" panose="020B0609020204030204" pitchFamily="49" charset="0"/>
              <a:cs typeface="Consolas" panose="020B0609020204030204" pitchFamily="49" charset="0"/>
            </a:endParaRPr>
          </a:p>
          <a:p>
            <a:r>
              <a:rPr lang="de-DE" sz="2400" dirty="0" err="1">
                <a:solidFill>
                  <a:srgbClr val="E0E2E4"/>
                </a:solidFill>
                <a:highlight>
                  <a:srgbClr val="293134"/>
                </a:highlight>
                <a:latin typeface="Consolas" panose="020B0609020204030204" pitchFamily="49" charset="0"/>
                <a:cs typeface="Consolas" panose="020B0609020204030204" pitchFamily="49" charset="0"/>
              </a:rPr>
              <a:t>physicalBody</a:t>
            </a:r>
            <a:r>
              <a:rPr lang="de-DE" sz="2400" dirty="0" err="1">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velocity</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physicalBody</a:t>
            </a:r>
            <a:r>
              <a:rPr lang="de-DE" sz="2400" dirty="0" err="1" smtClean="0">
                <a:solidFill>
                  <a:srgbClr val="E8E2B7"/>
                </a:solidFill>
                <a:highlight>
                  <a:srgbClr val="293134"/>
                </a:highlight>
                <a:latin typeface="Consolas" panose="020B0609020204030204" pitchFamily="49" charset="0"/>
                <a:cs typeface="Consolas" panose="020B0609020204030204" pitchFamily="49" charset="0"/>
              </a:rPr>
              <a:t>.</a:t>
            </a:r>
            <a:r>
              <a:rPr lang="de-DE" sz="2400" dirty="0" err="1" smtClean="0">
                <a:solidFill>
                  <a:srgbClr val="E0E2E4"/>
                </a:solidFill>
                <a:highlight>
                  <a:srgbClr val="293134"/>
                </a:highlight>
                <a:latin typeface="Consolas" panose="020B0609020204030204" pitchFamily="49" charset="0"/>
                <a:cs typeface="Consolas" panose="020B0609020204030204" pitchFamily="49" charset="0"/>
              </a:rPr>
              <a:t>acceleration</a:t>
            </a:r>
            <a:r>
              <a:rPr lang="pl-PL" sz="2400" dirty="0" smtClean="0">
                <a:solidFill>
                  <a:srgbClr val="E0E2E4"/>
                </a:solidFill>
                <a:highlight>
                  <a:srgbClr val="293134"/>
                </a:highlight>
                <a:latin typeface="Consolas" panose="020B0609020204030204" pitchFamily="49" charset="0"/>
                <a:cs typeface="Consolas" panose="020B0609020204030204" pitchFamily="49" charset="0"/>
              </a:rPr>
              <a:t> </a:t>
            </a:r>
            <a:r>
              <a:rPr lang="pl-PL" sz="2400" dirty="0" smtClean="0">
                <a:solidFill>
                  <a:srgbClr val="E8E2B7"/>
                </a:solidFill>
                <a:highlight>
                  <a:srgbClr val="293134"/>
                </a:highlight>
                <a:latin typeface="Consolas" panose="020B0609020204030204" pitchFamily="49" charset="0"/>
                <a:cs typeface="Consolas" panose="020B0609020204030204" pitchFamily="49" charset="0"/>
              </a:rPr>
              <a:t>* </a:t>
            </a:r>
            <a:r>
              <a:rPr lang="pl-PL" sz="2400" dirty="0" smtClean="0">
                <a:solidFill>
                  <a:srgbClr val="E0E2E4"/>
                </a:solidFill>
                <a:highlight>
                  <a:srgbClr val="293134"/>
                </a:highlight>
                <a:latin typeface="Consolas" panose="020B0609020204030204" pitchFamily="49" charset="0"/>
                <a:cs typeface="Consolas" panose="020B0609020204030204" pitchFamily="49" charset="0"/>
              </a:rPr>
              <a:t>dt</a:t>
            </a:r>
            <a:r>
              <a:rPr lang="de-DE" sz="24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313112442"/>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systems</a:t>
            </a:r>
            <a:endParaRPr lang="en-US" dirty="0"/>
          </a:p>
        </p:txBody>
      </p:sp>
      <p:sp>
        <p:nvSpPr>
          <p:cNvPr id="3" name="Content Placeholder 2"/>
          <p:cNvSpPr>
            <a:spLocks noGrp="1"/>
          </p:cNvSpPr>
          <p:nvPr>
            <p:ph idx="1"/>
          </p:nvPr>
        </p:nvSpPr>
        <p:spPr/>
        <p:txBody>
          <a:bodyP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err="1" smtClean="0"/>
              <a:t>CollisionDetectionSystem</a:t>
            </a:r>
            <a:r>
              <a:rPr lang="en-US" dirty="0" smtClean="0"/>
              <a:t> - needs Position, </a:t>
            </a:r>
            <a:r>
              <a:rPr lang="en-US" dirty="0" err="1" smtClean="0"/>
              <a:t>BoundingBox</a:t>
            </a: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p:txBody>
      </p:sp>
      <p:sp>
        <p:nvSpPr>
          <p:cNvPr id="4" name="Slide Number Placeholder 3"/>
          <p:cNvSpPr>
            <a:spLocks noGrp="1"/>
          </p:cNvSpPr>
          <p:nvPr>
            <p:ph type="sldNum" sz="quarter" idx="12"/>
          </p:nvPr>
        </p:nvSpPr>
        <p:spPr/>
        <p:txBody>
          <a:bodyPr/>
          <a:lstStyle/>
          <a:p>
            <a:fld id="{D57F1E4F-1CFF-5643-939E-217C01CDF565}" type="slidenum">
              <a:rPr lang="en-US" smtClean="0"/>
              <a:pPr/>
              <a:t>68</a:t>
            </a:fld>
            <a:endParaRPr lang="en-US" dirty="0"/>
          </a:p>
        </p:txBody>
      </p:sp>
      <p:sp>
        <p:nvSpPr>
          <p:cNvPr id="6" name="Rectangle 5"/>
          <p:cNvSpPr/>
          <p:nvPr/>
        </p:nvSpPr>
        <p:spPr>
          <a:xfrm>
            <a:off x="954000" y="2428439"/>
            <a:ext cx="8547100" cy="2862322"/>
          </a:xfrm>
          <a:prstGeom prst="rect">
            <a:avLst/>
          </a:prstGeom>
          <a:solidFill>
            <a:srgbClr val="293134"/>
          </a:solidFill>
        </p:spPr>
        <p:txBody>
          <a:bodyPr wrap="square">
            <a:spAutoFit/>
          </a:bodyPr>
          <a:lstStyle/>
          <a:p>
            <a:r>
              <a:rPr lang="de-DE" sz="2000" dirty="0" err="1">
                <a:solidFill>
                  <a:srgbClr val="678CB1"/>
                </a:solidFill>
                <a:highlight>
                  <a:srgbClr val="293134"/>
                </a:highlight>
                <a:latin typeface="Consolas" panose="020B0609020204030204" pitchFamily="49" charset="0"/>
                <a:cs typeface="Consolas" panose="020B0609020204030204" pitchFamily="49" charset="0"/>
              </a:rPr>
              <a:t>const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auto</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candidates</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possibleColliders</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en-US" sz="2000" dirty="0" err="1">
                <a:solidFill>
                  <a:srgbClr val="678CB1"/>
                </a:solidFill>
                <a:highlight>
                  <a:srgbClr val="293134"/>
                </a:highlight>
                <a:latin typeface="Consolas" panose="020B0609020204030204" pitchFamily="49" charset="0"/>
                <a:cs typeface="Consolas" panose="020B0609020204030204" pitchFamily="49" charset="0"/>
              </a:rPr>
              <a:t>const</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a:solidFill>
                  <a:srgbClr val="678CB1"/>
                </a:solidFill>
                <a:highlight>
                  <a:srgbClr val="293134"/>
                </a:highlight>
                <a:latin typeface="Consolas" panose="020B0609020204030204" pitchFamily="49" charset="0"/>
                <a:cs typeface="Consolas" panose="020B0609020204030204" pitchFamily="49" charset="0"/>
              </a:rPr>
              <a:t>auto</a:t>
            </a:r>
            <a:r>
              <a:rPr lang="en-US" sz="2000" dirty="0">
                <a:solidFill>
                  <a:srgbClr val="E0E2E4"/>
                </a:solidFill>
                <a:highlight>
                  <a:srgbClr val="293134"/>
                </a:highlight>
                <a:latin typeface="Consolas" panose="020B0609020204030204" pitchFamily="49" charset="0"/>
                <a:cs typeface="Consolas" panose="020B0609020204030204" pitchFamily="49" charset="0"/>
              </a:rPr>
              <a:t> it </a:t>
            </a:r>
            <a:r>
              <a:rPr lang="en-US" sz="2000" dirty="0">
                <a:solidFill>
                  <a:srgbClr val="E8E2B7"/>
                </a:solidFill>
                <a:highlight>
                  <a:srgbClr val="293134"/>
                </a:highlight>
                <a:latin typeface="Consolas" panose="020B0609020204030204" pitchFamily="49" charset="0"/>
                <a:cs typeface="Consolas" panose="020B0609020204030204" pitchFamily="49" charset="0"/>
              </a:rPr>
              <a:t>=</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err="1">
                <a:solidFill>
                  <a:srgbClr val="E0E2E4"/>
                </a:solidFill>
                <a:highlight>
                  <a:srgbClr val="293134"/>
                </a:highlight>
                <a:latin typeface="Consolas" panose="020B0609020204030204" pitchFamily="49" charset="0"/>
                <a:cs typeface="Consolas" panose="020B0609020204030204" pitchFamily="49" charset="0"/>
              </a:rPr>
              <a:t>find_if</a:t>
            </a:r>
            <a:r>
              <a:rPr lang="en-US" sz="2000" dirty="0">
                <a:solidFill>
                  <a:srgbClr val="E8E2B7"/>
                </a:solidFill>
                <a:highlight>
                  <a:srgbClr val="293134"/>
                </a:highlight>
                <a:latin typeface="Consolas" panose="020B0609020204030204" pitchFamily="49" charset="0"/>
                <a:cs typeface="Consolas" panose="020B0609020204030204" pitchFamily="49" charset="0"/>
              </a:rPr>
              <a:t>(</a:t>
            </a:r>
            <a:r>
              <a:rPr lang="en-US" sz="2000" dirty="0">
                <a:solidFill>
                  <a:srgbClr val="E0E2E4"/>
                </a:solidFill>
                <a:highlight>
                  <a:srgbClr val="293134"/>
                </a:highlight>
                <a:latin typeface="Consolas" panose="020B0609020204030204" pitchFamily="49" charset="0"/>
                <a:cs typeface="Consolas" panose="020B0609020204030204" pitchFamily="49" charset="0"/>
              </a:rPr>
              <a:t>begin</a:t>
            </a:r>
            <a:r>
              <a:rPr lang="en-US" sz="2000" dirty="0">
                <a:solidFill>
                  <a:srgbClr val="E8E2B7"/>
                </a:solidFill>
                <a:highlight>
                  <a:srgbClr val="293134"/>
                </a:highlight>
                <a:latin typeface="Consolas" panose="020B0609020204030204" pitchFamily="49" charset="0"/>
                <a:cs typeface="Consolas" panose="020B0609020204030204" pitchFamily="49" charset="0"/>
              </a:rPr>
              <a:t>(</a:t>
            </a:r>
            <a:r>
              <a:rPr lang="en-US" sz="2000" dirty="0">
                <a:solidFill>
                  <a:srgbClr val="E0E2E4"/>
                </a:solidFill>
                <a:highlight>
                  <a:srgbClr val="293134"/>
                </a:highlight>
                <a:latin typeface="Consolas" panose="020B0609020204030204" pitchFamily="49" charset="0"/>
                <a:cs typeface="Consolas" panose="020B0609020204030204" pitchFamily="49" charset="0"/>
              </a:rPr>
              <a:t>candidates</a:t>
            </a:r>
            <a:r>
              <a:rPr lang="en-US" sz="2000" dirty="0">
                <a:solidFill>
                  <a:srgbClr val="E8E2B7"/>
                </a:solidFill>
                <a:highlight>
                  <a:srgbClr val="293134"/>
                </a:highlight>
                <a:latin typeface="Consolas" panose="020B0609020204030204" pitchFamily="49" charset="0"/>
                <a:cs typeface="Consolas" panose="020B0609020204030204" pitchFamily="49" charset="0"/>
              </a:rPr>
              <a:t>),</a:t>
            </a:r>
            <a:r>
              <a:rPr lang="en-US" sz="2000" dirty="0">
                <a:solidFill>
                  <a:srgbClr val="E0E2E4"/>
                </a:solidFill>
                <a:highlight>
                  <a:srgbClr val="293134"/>
                </a:highlight>
                <a:latin typeface="Consolas" panose="020B0609020204030204" pitchFamily="49" charset="0"/>
                <a:cs typeface="Consolas" panose="020B0609020204030204" pitchFamily="49" charset="0"/>
              </a:rPr>
              <a:t> </a:t>
            </a:r>
            <a:r>
              <a:rPr lang="en-US" sz="2000" dirty="0" smtClean="0">
                <a:solidFill>
                  <a:srgbClr val="E0E2E4"/>
                </a:solidFill>
                <a:highlight>
                  <a:srgbClr val="293134"/>
                </a:highlight>
                <a:latin typeface="Consolas" panose="020B0609020204030204" pitchFamily="49" charset="0"/>
                <a:cs typeface="Consolas" panose="020B0609020204030204" pitchFamily="49" charset="0"/>
              </a:rPr>
              <a:t>end</a:t>
            </a:r>
            <a:r>
              <a:rPr lang="en-US" sz="2000" dirty="0" smtClean="0">
                <a:solidFill>
                  <a:srgbClr val="E8E2B7"/>
                </a:solidFill>
                <a:highlight>
                  <a:srgbClr val="293134"/>
                </a:highlight>
                <a:latin typeface="Consolas" panose="020B0609020204030204" pitchFamily="49" charset="0"/>
                <a:cs typeface="Consolas" panose="020B0609020204030204" pitchFamily="49" charset="0"/>
              </a:rPr>
              <a:t>(</a:t>
            </a:r>
            <a:r>
              <a:rPr lang="en-US" sz="2000" dirty="0" smtClean="0">
                <a:solidFill>
                  <a:srgbClr val="E0E2E4"/>
                </a:solidFill>
                <a:highlight>
                  <a:srgbClr val="293134"/>
                </a:highlight>
                <a:latin typeface="Consolas" panose="020B0609020204030204" pitchFamily="49" charset="0"/>
                <a:cs typeface="Consolas" panose="020B0609020204030204" pitchFamily="49" charset="0"/>
              </a:rPr>
              <a:t>candidates</a:t>
            </a:r>
            <a:r>
              <a:rPr lang="en-US" sz="2000" dirty="0">
                <a:solidFill>
                  <a:srgbClr val="E8E2B7"/>
                </a:solidFill>
                <a:highlight>
                  <a:srgbClr val="293134"/>
                </a:highlight>
                <a:latin typeface="Consolas" panose="020B0609020204030204" pitchFamily="49" charset="0"/>
                <a:cs typeface="Consolas" panose="020B0609020204030204" pitchFamily="49" charset="0"/>
              </a:rPr>
              <a:t>),</a:t>
            </a:r>
            <a:endParaRPr lang="en-US"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[&amp;](</a:t>
            </a:r>
            <a:r>
              <a:rPr lang="de-DE" sz="2000" dirty="0" err="1">
                <a:solidFill>
                  <a:srgbClr val="678CB1"/>
                </a:solidFill>
                <a:highlight>
                  <a:srgbClr val="293134"/>
                </a:highlight>
                <a:latin typeface="Consolas" panose="020B0609020204030204" pitchFamily="49" charset="0"/>
                <a:cs typeface="Consolas" panose="020B0609020204030204" pitchFamily="49" charset="0"/>
              </a:rPr>
              <a:t>const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auto</a:t>
            </a:r>
            <a:r>
              <a:rPr lang="de-DE" sz="2000" dirty="0">
                <a:solidFill>
                  <a:srgbClr val="E8E2B7"/>
                </a:solidFill>
                <a:highlight>
                  <a:srgbClr val="293134"/>
                </a:highlight>
                <a:latin typeface="Consolas" panose="020B0609020204030204" pitchFamily="49" charset="0"/>
                <a:cs typeface="Consolas" panose="020B0609020204030204" pitchFamily="49" charset="0"/>
              </a:rPr>
              <a:t>&amp;</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collider</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b="1" dirty="0" err="1">
                <a:solidFill>
                  <a:srgbClr val="93C763"/>
                </a:solidFill>
                <a:highlight>
                  <a:srgbClr val="293134"/>
                </a:highlight>
                <a:latin typeface="Consolas" panose="020B0609020204030204" pitchFamily="49" charset="0"/>
                <a:cs typeface="Consolas" panose="020B0609020204030204" pitchFamily="49" charset="0"/>
              </a:rPr>
              <a:t>return</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intersecting</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collider</a:t>
            </a:r>
            <a:r>
              <a:rPr lang="de-DE" sz="2000" dirty="0" err="1">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bbox</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bbox</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p>
          <a:p>
            <a:r>
              <a:rPr lang="de-DE" sz="2000" b="1" dirty="0" err="1">
                <a:solidFill>
                  <a:srgbClr val="93C763"/>
                </a:solidFill>
                <a:highlight>
                  <a:srgbClr val="293134"/>
                </a:highlight>
                <a:latin typeface="Consolas" panose="020B0609020204030204" pitchFamily="49" charset="0"/>
                <a:cs typeface="Consolas" panose="020B0609020204030204" pitchFamily="49" charset="0"/>
              </a:rPr>
              <a:t>if</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it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end</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candidates</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emitEvent</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Collision</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it</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currentEntity</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47384798"/>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systems</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Rendering system </a:t>
            </a:r>
            <a:r>
              <a:rPr lang="mr-IN" dirty="0" smtClean="0"/>
              <a:t>–</a:t>
            </a:r>
            <a:r>
              <a:rPr lang="en-US" dirty="0" smtClean="0"/>
              <a:t> needs </a:t>
            </a:r>
            <a:r>
              <a:rPr lang="en-US" dirty="0" err="1" smtClean="0"/>
              <a:t>Renderable</a:t>
            </a:r>
            <a:r>
              <a:rPr lang="en-US" dirty="0" smtClean="0"/>
              <a:t>, Position, </a:t>
            </a:r>
            <a:r>
              <a:rPr lang="en-US" dirty="0" err="1" smtClean="0"/>
              <a:t>BoundingBox</a:t>
            </a: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AI controller system </a:t>
            </a:r>
            <a:r>
              <a:rPr lang="mr-IN" dirty="0" smtClean="0"/>
              <a:t>–</a:t>
            </a:r>
            <a:r>
              <a:rPr lang="en-US" dirty="0" smtClean="0"/>
              <a:t> needs </a:t>
            </a:r>
            <a:r>
              <a:rPr lang="en-US" dirty="0" err="1" smtClean="0"/>
              <a:t>AiState</a:t>
            </a:r>
            <a:r>
              <a:rPr lang="en-US" dirty="0" smtClean="0"/>
              <a:t>, Position</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Sound emitter system </a:t>
            </a:r>
            <a:r>
              <a:rPr lang="mr-IN" dirty="0" smtClean="0"/>
              <a:t>–</a:t>
            </a:r>
            <a:r>
              <a:rPr lang="en-US" dirty="0" smtClean="0"/>
              <a:t> needs Sound, Position</a:t>
            </a:r>
          </a:p>
          <a:p>
            <a:pPr marL="0" marR="0" lvl="0" indent="0" defTabSz="914400" eaLnBrk="1" fontAlgn="auto" latinLnBrk="0" hangingPunct="1">
              <a:lnSpc>
                <a:spcPct val="100000"/>
              </a:lnSpc>
              <a:spcBef>
                <a:spcPts val="0"/>
              </a:spcBef>
              <a:spcAft>
                <a:spcPts val="0"/>
              </a:spcAft>
              <a:buClrTx/>
              <a:buSzTx/>
              <a:buFontTx/>
              <a:buNone/>
              <a:tabLst/>
              <a:defRPr/>
            </a:pPr>
            <a:endParaRPr lang="en-US" dirty="0"/>
          </a:p>
          <a:p>
            <a:pPr marL="0" marR="0" lvl="0" indent="0" defTabSz="914400" eaLnBrk="1" fontAlgn="auto" latinLnBrk="0" hangingPunct="1">
              <a:lnSpc>
                <a:spcPct val="100000"/>
              </a:lnSpc>
              <a:spcBef>
                <a:spcPts val="0"/>
              </a:spcBef>
              <a:spcAft>
                <a:spcPts val="0"/>
              </a:spcAft>
              <a:buClrTx/>
              <a:buSzTx/>
              <a:buFontTx/>
              <a:buNone/>
              <a:tabLst/>
              <a:defRPr/>
            </a:pPr>
            <a:r>
              <a:rPr lang="en-US" dirty="0" smtClean="0"/>
              <a:t>etc.</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69</a:t>
            </a:fld>
            <a:endParaRPr lang="en-US" dirty="0"/>
          </a:p>
        </p:txBody>
      </p:sp>
    </p:spTree>
    <p:extLst>
      <p:ext uri="{BB962C8B-B14F-4D97-AF65-F5344CB8AC3E}">
        <p14:creationId xmlns:p14="http://schemas.microsoft.com/office/powerpoint/2010/main" val="208192049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CPUs</a:t>
            </a:r>
            <a:endParaRPr lang="en-US" dirty="0"/>
          </a:p>
        </p:txBody>
      </p:sp>
      <p:sp>
        <p:nvSpPr>
          <p:cNvPr id="3" name="Content Placeholder 2"/>
          <p:cNvSpPr>
            <a:spLocks noGrp="1"/>
          </p:cNvSpPr>
          <p:nvPr>
            <p:ph idx="1"/>
          </p:nvPr>
        </p:nvSpPr>
        <p:spPr>
          <a:xfrm>
            <a:off x="838200" y="1825625"/>
            <a:ext cx="7594600" cy="4351338"/>
          </a:xfrm>
        </p:spPr>
        <p:txBody>
          <a:bodyPr>
            <a:no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b="1" dirty="0" smtClean="0"/>
              <a:t>80386 (1985)</a:t>
            </a:r>
          </a:p>
          <a:p>
            <a:pPr>
              <a:lnSpc>
                <a:spcPct val="100000"/>
              </a:lnSpc>
              <a:spcBef>
                <a:spcPts val="0"/>
              </a:spcBef>
            </a:pPr>
            <a:r>
              <a:rPr lang="en-US" dirty="0" smtClean="0"/>
              <a:t>Clock speed: 12 to 40 MHz</a:t>
            </a:r>
          </a:p>
          <a:p>
            <a:pPr>
              <a:lnSpc>
                <a:spcPct val="100000"/>
              </a:lnSpc>
              <a:spcBef>
                <a:spcPts val="0"/>
              </a:spcBef>
            </a:pPr>
            <a:r>
              <a:rPr lang="en-US" dirty="0" smtClean="0"/>
              <a:t>At 33 MHz: ~9.9 MIPS</a:t>
            </a:r>
          </a:p>
          <a:p>
            <a:pPr>
              <a:lnSpc>
                <a:spcPct val="100000"/>
              </a:lnSpc>
              <a:spcBef>
                <a:spcPts val="0"/>
              </a:spcBef>
            </a:pPr>
            <a:r>
              <a:rPr lang="en-US" dirty="0" smtClean="0"/>
              <a:t>Optional cache (out-of-chip)</a:t>
            </a:r>
          </a:p>
          <a:p>
            <a:pPr>
              <a:lnSpc>
                <a:spcPct val="100000"/>
              </a:lnSpc>
              <a:spcBef>
                <a:spcPts val="0"/>
              </a:spcBef>
            </a:pPr>
            <a:endParaRPr lang="en-US" dirty="0" smtClean="0"/>
          </a:p>
          <a:p>
            <a:pPr marL="0" indent="0">
              <a:lnSpc>
                <a:spcPct val="100000"/>
              </a:lnSpc>
              <a:spcBef>
                <a:spcPts val="0"/>
              </a:spcBef>
              <a:buNone/>
            </a:pPr>
            <a:r>
              <a:rPr lang="en-US" b="1" dirty="0" smtClean="0"/>
              <a:t>80486 (1989)</a:t>
            </a:r>
          </a:p>
          <a:p>
            <a:pPr>
              <a:lnSpc>
                <a:spcPct val="100000"/>
              </a:lnSpc>
              <a:spcBef>
                <a:spcPts val="0"/>
              </a:spcBef>
            </a:pPr>
            <a:r>
              <a:rPr lang="en-US" dirty="0" smtClean="0"/>
              <a:t>On-chip cache, improved pipelining, integrated floating point unit</a:t>
            </a:r>
          </a:p>
          <a:p>
            <a:pPr>
              <a:lnSpc>
                <a:spcPct val="100000"/>
              </a:lnSpc>
              <a:spcBef>
                <a:spcPts val="0"/>
              </a:spcBef>
            </a:pPr>
            <a:r>
              <a:rPr lang="en-US" dirty="0" smtClean="0"/>
              <a:t>Clock speed: 20 to 66 MHz, 100 MHz</a:t>
            </a:r>
          </a:p>
          <a:p>
            <a:pPr>
              <a:lnSpc>
                <a:spcPct val="100000"/>
              </a:lnSpc>
              <a:spcBef>
                <a:spcPts val="0"/>
              </a:spcBef>
            </a:pPr>
            <a:r>
              <a:rPr lang="en-US" dirty="0" smtClean="0"/>
              <a:t>At 50 MHz: ~40 MIPS</a:t>
            </a:r>
            <a:endParaRPr lang="en-US" dirty="0"/>
          </a:p>
        </p:txBody>
      </p:sp>
      <p:pic>
        <p:nvPicPr>
          <p:cNvPr id="4" name="Picture 3"/>
          <p:cNvPicPr>
            <a:picLocks noChangeAspect="1"/>
          </p:cNvPicPr>
          <p:nvPr/>
        </p:nvPicPr>
        <p:blipFill rotWithShape="1">
          <a:blip r:embed="rId2"/>
          <a:srcRect l="12562" t="11763" r="12865" b="12589"/>
          <a:stretch/>
        </p:blipFill>
        <p:spPr>
          <a:xfrm>
            <a:off x="8658000" y="1825199"/>
            <a:ext cx="3229200" cy="3251469"/>
          </a:xfrm>
          <a:prstGeom prst="rect">
            <a:avLst/>
          </a:prstGeom>
        </p:spPr>
      </p:pic>
      <p:sp>
        <p:nvSpPr>
          <p:cNvPr id="5" name="Rectangle 4"/>
          <p:cNvSpPr/>
          <p:nvPr/>
        </p:nvSpPr>
        <p:spPr>
          <a:xfrm>
            <a:off x="838200" y="6519446"/>
            <a:ext cx="7704667" cy="338554"/>
          </a:xfrm>
          <a:prstGeom prst="rect">
            <a:avLst/>
          </a:prstGeom>
        </p:spPr>
        <p:txBody>
          <a:bodyPr wrap="square">
            <a:spAutoFit/>
          </a:bodyPr>
          <a:lstStyle/>
          <a:p>
            <a:r>
              <a:rPr lang="en-US" sz="1600" dirty="0"/>
              <a:t>https://</a:t>
            </a:r>
            <a:r>
              <a:rPr lang="en-US" sz="1600" dirty="0" err="1"/>
              <a:t>en.wikipedia.org</a:t>
            </a:r>
            <a:r>
              <a:rPr lang="en-US" sz="1600" dirty="0"/>
              <a:t>/wiki/Intel_80386#/media/File:KL_Intel_i386DX.jpg</a:t>
            </a:r>
          </a:p>
        </p:txBody>
      </p:sp>
      <p:sp>
        <p:nvSpPr>
          <p:cNvPr id="6" name="Slide Number Placeholder 5"/>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1454654118"/>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145"/>
        <p:cNvGrpSpPr/>
        <p:nvPr/>
      </p:nvGrpSpPr>
      <p:grpSpPr>
        <a:xfrm>
          <a:off x="0" y="0"/>
          <a:ext cx="0" cy="0"/>
          <a:chOff x="0" y="0"/>
          <a:chExt cx="0" cy="0"/>
        </a:xfrm>
      </p:grpSpPr>
      <p:sp>
        <p:nvSpPr>
          <p:cNvPr id="146" name="Shape 146"/>
          <p:cNvSpPr txBox="1">
            <a:spLocks noGrp="1"/>
          </p:cNvSpPr>
          <p:nvPr>
            <p:ph type="title"/>
          </p:nvPr>
        </p:nvSpPr>
        <p:spPr>
          <a:prstGeom prst="rect">
            <a:avLst/>
          </a:prstGeom>
        </p:spPr>
        <p:txBody>
          <a:bodyPr vert="horz" lIns="121900" tIns="121900" rIns="121900" bIns="121900" rtlCol="0" anchor="ctr" anchorCtr="0">
            <a:noAutofit/>
          </a:bodyPr>
          <a:lstStyle/>
          <a:p>
            <a:r>
              <a:rPr lang="en-US" dirty="0" smtClean="0"/>
              <a:t>Component storage</a:t>
            </a:r>
            <a:endParaRPr lang="en" dirty="0"/>
          </a:p>
        </p:txBody>
      </p:sp>
      <p:sp>
        <p:nvSpPr>
          <p:cNvPr id="149" name="Shape 149"/>
          <p:cNvSpPr/>
          <p:nvPr/>
        </p:nvSpPr>
        <p:spPr>
          <a:xfrm>
            <a:off x="2803884" y="28384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Position</a:t>
            </a:r>
          </a:p>
        </p:txBody>
      </p:sp>
      <p:sp>
        <p:nvSpPr>
          <p:cNvPr id="150" name="Shape 150"/>
          <p:cNvSpPr/>
          <p:nvPr/>
        </p:nvSpPr>
        <p:spPr>
          <a:xfrm>
            <a:off x="4043484" y="28384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Position</a:t>
            </a:r>
          </a:p>
        </p:txBody>
      </p:sp>
      <p:sp>
        <p:nvSpPr>
          <p:cNvPr id="151" name="Shape 151"/>
          <p:cNvSpPr/>
          <p:nvPr/>
        </p:nvSpPr>
        <p:spPr>
          <a:xfrm>
            <a:off x="5283084" y="28384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Position</a:t>
            </a:r>
          </a:p>
        </p:txBody>
      </p:sp>
      <p:sp>
        <p:nvSpPr>
          <p:cNvPr id="152" name="Shape 152"/>
          <p:cNvSpPr/>
          <p:nvPr/>
        </p:nvSpPr>
        <p:spPr>
          <a:xfrm>
            <a:off x="6522684" y="28384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Position</a:t>
            </a:r>
          </a:p>
        </p:txBody>
      </p:sp>
      <p:sp>
        <p:nvSpPr>
          <p:cNvPr id="153" name="Shape 153"/>
          <p:cNvSpPr/>
          <p:nvPr/>
        </p:nvSpPr>
        <p:spPr>
          <a:xfrm>
            <a:off x="2803884" y="34805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Visuals</a:t>
            </a:r>
          </a:p>
        </p:txBody>
      </p:sp>
      <p:sp>
        <p:nvSpPr>
          <p:cNvPr id="154" name="Shape 154"/>
          <p:cNvSpPr/>
          <p:nvPr/>
        </p:nvSpPr>
        <p:spPr>
          <a:xfrm>
            <a:off x="4043484" y="34805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dirty="0" smtClean="0">
                <a:solidFill>
                  <a:schemeClr val="bg1"/>
                </a:solidFill>
              </a:rPr>
              <a:t>Visuals</a:t>
            </a:r>
            <a:endParaRPr lang="en" sz="1467" dirty="0">
              <a:solidFill>
                <a:schemeClr val="bg1"/>
              </a:solidFill>
            </a:endParaRPr>
          </a:p>
        </p:txBody>
      </p:sp>
      <p:sp>
        <p:nvSpPr>
          <p:cNvPr id="155" name="Shape 155"/>
          <p:cNvSpPr/>
          <p:nvPr/>
        </p:nvSpPr>
        <p:spPr>
          <a:xfrm>
            <a:off x="5283084" y="34805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Visuals</a:t>
            </a:r>
          </a:p>
        </p:txBody>
      </p:sp>
      <p:sp>
        <p:nvSpPr>
          <p:cNvPr id="156" name="Shape 156"/>
          <p:cNvSpPr/>
          <p:nvPr/>
        </p:nvSpPr>
        <p:spPr>
          <a:xfrm>
            <a:off x="2803884" y="41226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Bounds</a:t>
            </a:r>
          </a:p>
        </p:txBody>
      </p:sp>
      <p:sp>
        <p:nvSpPr>
          <p:cNvPr id="157" name="Shape 157"/>
          <p:cNvSpPr/>
          <p:nvPr/>
        </p:nvSpPr>
        <p:spPr>
          <a:xfrm>
            <a:off x="4043484" y="41226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Bounds</a:t>
            </a:r>
          </a:p>
        </p:txBody>
      </p:sp>
      <p:sp>
        <p:nvSpPr>
          <p:cNvPr id="158" name="Shape 158"/>
          <p:cNvSpPr/>
          <p:nvPr/>
        </p:nvSpPr>
        <p:spPr>
          <a:xfrm>
            <a:off x="5283084" y="41226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Bounds</a:t>
            </a:r>
          </a:p>
        </p:txBody>
      </p:sp>
      <p:sp>
        <p:nvSpPr>
          <p:cNvPr id="159" name="Shape 159"/>
          <p:cNvSpPr/>
          <p:nvPr/>
        </p:nvSpPr>
        <p:spPr>
          <a:xfrm>
            <a:off x="6522684" y="41226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Bounds</a:t>
            </a:r>
          </a:p>
        </p:txBody>
      </p:sp>
      <p:sp>
        <p:nvSpPr>
          <p:cNvPr id="160" name="Shape 160"/>
          <p:cNvSpPr/>
          <p:nvPr/>
        </p:nvSpPr>
        <p:spPr>
          <a:xfrm>
            <a:off x="7762284" y="28384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dirty="0">
                <a:solidFill>
                  <a:schemeClr val="bg1"/>
                </a:solidFill>
              </a:rPr>
              <a:t>Position</a:t>
            </a:r>
          </a:p>
        </p:txBody>
      </p:sp>
      <p:sp>
        <p:nvSpPr>
          <p:cNvPr id="26" name="Shape 160"/>
          <p:cNvSpPr/>
          <p:nvPr/>
        </p:nvSpPr>
        <p:spPr>
          <a:xfrm>
            <a:off x="7762284" y="4764214"/>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US" sz="1467" dirty="0" smtClean="0">
                <a:solidFill>
                  <a:schemeClr val="bg1"/>
                </a:solidFill>
              </a:rPr>
              <a:t>Sound</a:t>
            </a:r>
            <a:endParaRPr lang="en" sz="1467" dirty="0">
              <a:solidFill>
                <a:schemeClr val="bg1"/>
              </a:solidFill>
            </a:endParaRPr>
          </a:p>
        </p:txBody>
      </p:sp>
      <p:cxnSp>
        <p:nvCxnSpPr>
          <p:cNvPr id="161" name="Shape 161"/>
          <p:cNvCxnSpPr/>
          <p:nvPr/>
        </p:nvCxnSpPr>
        <p:spPr>
          <a:xfrm>
            <a:off x="2442277" y="2763673"/>
            <a:ext cx="7758800" cy="0"/>
          </a:xfrm>
          <a:prstGeom prst="straightConnector1">
            <a:avLst/>
          </a:prstGeom>
          <a:noFill/>
          <a:ln w="28575" cap="flat" cmpd="sng">
            <a:solidFill>
              <a:schemeClr val="accent6"/>
            </a:solidFill>
            <a:prstDash val="solid"/>
            <a:round/>
            <a:headEnd type="none" w="lg" len="lg"/>
            <a:tailEnd type="none" w="lg" len="lg"/>
          </a:ln>
        </p:spPr>
      </p:cxnSp>
      <p:sp>
        <p:nvSpPr>
          <p:cNvPr id="162" name="Shape 162"/>
          <p:cNvSpPr/>
          <p:nvPr/>
        </p:nvSpPr>
        <p:spPr>
          <a:xfrm>
            <a:off x="2803884" y="18865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Entity 0</a:t>
            </a:r>
          </a:p>
        </p:txBody>
      </p:sp>
      <p:sp>
        <p:nvSpPr>
          <p:cNvPr id="163" name="Shape 163"/>
          <p:cNvSpPr/>
          <p:nvPr/>
        </p:nvSpPr>
        <p:spPr>
          <a:xfrm>
            <a:off x="5283084" y="18865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Entity 2</a:t>
            </a:r>
          </a:p>
        </p:txBody>
      </p:sp>
      <p:sp>
        <p:nvSpPr>
          <p:cNvPr id="164" name="Shape 164"/>
          <p:cNvSpPr/>
          <p:nvPr/>
        </p:nvSpPr>
        <p:spPr>
          <a:xfrm>
            <a:off x="4043484" y="18865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a:solidFill>
                  <a:schemeClr val="bg1"/>
                </a:solidFill>
              </a:rPr>
              <a:t>Entity 1</a:t>
            </a:r>
          </a:p>
        </p:txBody>
      </p:sp>
      <p:sp>
        <p:nvSpPr>
          <p:cNvPr id="24" name="Shape 163"/>
          <p:cNvSpPr/>
          <p:nvPr/>
        </p:nvSpPr>
        <p:spPr>
          <a:xfrm>
            <a:off x="6522684" y="18865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dirty="0">
                <a:solidFill>
                  <a:schemeClr val="bg1"/>
                </a:solidFill>
              </a:rPr>
              <a:t>Entity </a:t>
            </a:r>
            <a:r>
              <a:rPr lang="en-US" sz="1467" dirty="0" smtClean="0">
                <a:solidFill>
                  <a:schemeClr val="bg1"/>
                </a:solidFill>
              </a:rPr>
              <a:t>3</a:t>
            </a:r>
            <a:endParaRPr lang="en" sz="1467" dirty="0">
              <a:solidFill>
                <a:schemeClr val="bg1"/>
              </a:solidFill>
            </a:endParaRPr>
          </a:p>
        </p:txBody>
      </p:sp>
      <p:sp>
        <p:nvSpPr>
          <p:cNvPr id="25" name="Shape 163"/>
          <p:cNvSpPr/>
          <p:nvPr/>
        </p:nvSpPr>
        <p:spPr>
          <a:xfrm>
            <a:off x="7762284" y="1886532"/>
            <a:ext cx="1064800" cy="462400"/>
          </a:xfrm>
          <a:prstGeom prst="roundRect">
            <a:avLst>
              <a:gd name="adj" fmla="val 9955"/>
            </a:avLst>
          </a:prstGeom>
          <a:solidFill>
            <a:srgbClr val="B6D7A8"/>
          </a:solidFill>
          <a:ln w="9525" cap="flat" cmpd="sng">
            <a:solidFill>
              <a:srgbClr val="38761D"/>
            </a:solidFill>
            <a:prstDash val="solid"/>
            <a:round/>
            <a:headEnd type="none" w="med" len="med"/>
            <a:tailEnd type="none" w="med" len="med"/>
          </a:ln>
        </p:spPr>
        <p:txBody>
          <a:bodyPr lIns="121900" tIns="121900" rIns="121900" bIns="121900" anchor="ctr" anchorCtr="0">
            <a:noAutofit/>
          </a:bodyPr>
          <a:lstStyle/>
          <a:p>
            <a:r>
              <a:rPr lang="en" sz="1467" dirty="0">
                <a:solidFill>
                  <a:schemeClr val="bg1"/>
                </a:solidFill>
              </a:rPr>
              <a:t>Entity </a:t>
            </a:r>
            <a:r>
              <a:rPr lang="en-US" sz="1467" dirty="0">
                <a:solidFill>
                  <a:schemeClr val="bg1"/>
                </a:solidFill>
              </a:rPr>
              <a:t>4</a:t>
            </a:r>
            <a:endParaRPr lang="en" sz="1467" dirty="0">
              <a:solidFill>
                <a:schemeClr val="bg1"/>
              </a:solidFill>
            </a:endParaRPr>
          </a:p>
        </p:txBody>
      </p:sp>
      <p:cxnSp>
        <p:nvCxnSpPr>
          <p:cNvPr id="27" name="Shape 161"/>
          <p:cNvCxnSpPr/>
          <p:nvPr/>
        </p:nvCxnSpPr>
        <p:spPr>
          <a:xfrm>
            <a:off x="2441059" y="3400981"/>
            <a:ext cx="7758800" cy="0"/>
          </a:xfrm>
          <a:prstGeom prst="straightConnector1">
            <a:avLst/>
          </a:prstGeom>
          <a:noFill/>
          <a:ln w="28575" cap="flat" cmpd="sng">
            <a:solidFill>
              <a:schemeClr val="accent6"/>
            </a:solidFill>
            <a:prstDash val="solid"/>
            <a:round/>
            <a:headEnd type="none" w="lg" len="lg"/>
            <a:tailEnd type="none" w="lg" len="lg"/>
          </a:ln>
        </p:spPr>
      </p:cxnSp>
      <p:cxnSp>
        <p:nvCxnSpPr>
          <p:cNvPr id="28" name="Shape 161"/>
          <p:cNvCxnSpPr/>
          <p:nvPr/>
        </p:nvCxnSpPr>
        <p:spPr>
          <a:xfrm>
            <a:off x="2442277" y="4039917"/>
            <a:ext cx="7758800" cy="0"/>
          </a:xfrm>
          <a:prstGeom prst="straightConnector1">
            <a:avLst/>
          </a:prstGeom>
          <a:noFill/>
          <a:ln w="28575" cap="flat" cmpd="sng">
            <a:solidFill>
              <a:schemeClr val="accent6"/>
            </a:solidFill>
            <a:prstDash val="solid"/>
            <a:round/>
            <a:headEnd type="none" w="lg" len="lg"/>
            <a:tailEnd type="none" w="lg" len="lg"/>
          </a:ln>
        </p:spPr>
      </p:cxnSp>
      <p:cxnSp>
        <p:nvCxnSpPr>
          <p:cNvPr id="29" name="Shape 161"/>
          <p:cNvCxnSpPr/>
          <p:nvPr/>
        </p:nvCxnSpPr>
        <p:spPr>
          <a:xfrm>
            <a:off x="2442277" y="4689329"/>
            <a:ext cx="7758800" cy="0"/>
          </a:xfrm>
          <a:prstGeom prst="straightConnector1">
            <a:avLst/>
          </a:prstGeom>
          <a:noFill/>
          <a:ln w="28575" cap="flat" cmpd="sng">
            <a:solidFill>
              <a:schemeClr val="accent6"/>
            </a:solidFill>
            <a:prstDash val="solid"/>
            <a:round/>
            <a:headEnd type="none" w="lg" len="lg"/>
            <a:tailEnd type="none" w="lg" len="lg"/>
          </a:ln>
        </p:spPr>
      </p:cxnSp>
      <p:cxnSp>
        <p:nvCxnSpPr>
          <p:cNvPr id="30" name="Shape 161"/>
          <p:cNvCxnSpPr/>
          <p:nvPr/>
        </p:nvCxnSpPr>
        <p:spPr>
          <a:xfrm>
            <a:off x="2442277" y="5326637"/>
            <a:ext cx="7758800" cy="0"/>
          </a:xfrm>
          <a:prstGeom prst="straightConnector1">
            <a:avLst/>
          </a:prstGeom>
          <a:noFill/>
          <a:ln w="28575" cap="flat" cmpd="sng">
            <a:solidFill>
              <a:schemeClr val="accent6"/>
            </a:solidFill>
            <a:prstDash val="solid"/>
            <a:round/>
            <a:headEnd type="none" w="lg" len="lg"/>
            <a:tailEnd type="none" w="lg" len="lg"/>
          </a:ln>
        </p:spPr>
      </p:cxnSp>
      <p:sp>
        <p:nvSpPr>
          <p:cNvPr id="3" name="TextBox 2"/>
          <p:cNvSpPr txBox="1"/>
          <p:nvPr/>
        </p:nvSpPr>
        <p:spPr>
          <a:xfrm>
            <a:off x="997961" y="2884966"/>
            <a:ext cx="1407950" cy="369332"/>
          </a:xfrm>
          <a:prstGeom prst="rect">
            <a:avLst/>
          </a:prstGeom>
          <a:noFill/>
        </p:spPr>
        <p:txBody>
          <a:bodyPr wrap="none" rtlCol="0">
            <a:spAutoFit/>
          </a:bodyPr>
          <a:lstStyle/>
          <a:p>
            <a:r>
              <a:rPr lang="en-US" dirty="0" smtClean="0"/>
              <a:t>Position pool</a:t>
            </a:r>
            <a:endParaRPr lang="en-US" dirty="0"/>
          </a:p>
        </p:txBody>
      </p:sp>
      <p:sp>
        <p:nvSpPr>
          <p:cNvPr id="32" name="TextBox 31"/>
          <p:cNvSpPr txBox="1"/>
          <p:nvPr/>
        </p:nvSpPr>
        <p:spPr>
          <a:xfrm>
            <a:off x="997961" y="3522273"/>
            <a:ext cx="1305165" cy="369332"/>
          </a:xfrm>
          <a:prstGeom prst="rect">
            <a:avLst/>
          </a:prstGeom>
          <a:noFill/>
        </p:spPr>
        <p:txBody>
          <a:bodyPr wrap="none" rtlCol="0">
            <a:spAutoFit/>
          </a:bodyPr>
          <a:lstStyle/>
          <a:p>
            <a:r>
              <a:rPr lang="en-US" dirty="0" smtClean="0"/>
              <a:t>Visuals pool</a:t>
            </a:r>
            <a:endParaRPr lang="en-US" dirty="0"/>
          </a:p>
        </p:txBody>
      </p:sp>
      <p:sp>
        <p:nvSpPr>
          <p:cNvPr id="34" name="TextBox 33"/>
          <p:cNvSpPr txBox="1"/>
          <p:nvPr/>
        </p:nvSpPr>
        <p:spPr>
          <a:xfrm>
            <a:off x="997961" y="4173905"/>
            <a:ext cx="1358064" cy="369332"/>
          </a:xfrm>
          <a:prstGeom prst="rect">
            <a:avLst/>
          </a:prstGeom>
          <a:noFill/>
        </p:spPr>
        <p:txBody>
          <a:bodyPr wrap="none" rtlCol="0">
            <a:spAutoFit/>
          </a:bodyPr>
          <a:lstStyle/>
          <a:p>
            <a:r>
              <a:rPr lang="en-US" dirty="0" smtClean="0"/>
              <a:t>Bounds pool</a:t>
            </a:r>
            <a:endParaRPr lang="en-US" dirty="0"/>
          </a:p>
        </p:txBody>
      </p:sp>
      <p:sp>
        <p:nvSpPr>
          <p:cNvPr id="35" name="TextBox 34"/>
          <p:cNvSpPr txBox="1"/>
          <p:nvPr/>
        </p:nvSpPr>
        <p:spPr>
          <a:xfrm>
            <a:off x="997961" y="4812371"/>
            <a:ext cx="1249060" cy="369332"/>
          </a:xfrm>
          <a:prstGeom prst="rect">
            <a:avLst/>
          </a:prstGeom>
          <a:noFill/>
        </p:spPr>
        <p:txBody>
          <a:bodyPr wrap="none" rtlCol="0">
            <a:spAutoFit/>
          </a:bodyPr>
          <a:lstStyle/>
          <a:p>
            <a:r>
              <a:rPr lang="en-US" dirty="0" smtClean="0"/>
              <a:t>Sound pool</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70</a:t>
            </a:fld>
            <a:endParaRPr lang="en-US" dirty="0"/>
          </a:p>
        </p:txBody>
      </p:sp>
    </p:spTree>
    <p:extLst>
      <p:ext uri="{BB962C8B-B14F-4D97-AF65-F5344CB8AC3E}">
        <p14:creationId xmlns:p14="http://schemas.microsoft.com/office/powerpoint/2010/main" val="233820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62"/>
                                        </p:tgtEl>
                                        <p:attrNameLst>
                                          <p:attrName>style.visibility</p:attrName>
                                        </p:attrNameLst>
                                      </p:cBhvr>
                                      <p:to>
                                        <p:strVal val="visible"/>
                                      </p:to>
                                    </p:set>
                                    <p:animEffect transition="in" filter="fade">
                                      <p:cBhvr>
                                        <p:cTn id="7" dur="500"/>
                                        <p:tgtEl>
                                          <p:spTgt spid="16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3"/>
                                        </p:tgtEl>
                                        <p:attrNameLst>
                                          <p:attrName>style.visibility</p:attrName>
                                        </p:attrNameLst>
                                      </p:cBhvr>
                                      <p:to>
                                        <p:strVal val="visible"/>
                                      </p:to>
                                    </p:set>
                                    <p:animEffect transition="in" filter="fade">
                                      <p:cBhvr>
                                        <p:cTn id="10" dur="500"/>
                                        <p:tgtEl>
                                          <p:spTgt spid="16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4"/>
                                        </p:tgtEl>
                                        <p:attrNameLst>
                                          <p:attrName>style.visibility</p:attrName>
                                        </p:attrNameLst>
                                      </p:cBhvr>
                                      <p:to>
                                        <p:strVal val="visible"/>
                                      </p:to>
                                    </p:set>
                                    <p:animEffect transition="in" filter="fade">
                                      <p:cBhvr>
                                        <p:cTn id="13" dur="500"/>
                                        <p:tgtEl>
                                          <p:spTgt spid="16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4"/>
                                        </p:tgtEl>
                                        <p:attrNameLst>
                                          <p:attrName>style.visibility</p:attrName>
                                        </p:attrNameLst>
                                      </p:cBhvr>
                                      <p:to>
                                        <p:strVal val="visible"/>
                                      </p:to>
                                    </p:set>
                                    <p:animEffect transition="in" filter="fade">
                                      <p:cBhvr>
                                        <p:cTn id="16" dur="500"/>
                                        <p:tgtEl>
                                          <p:spTgt spid="24"/>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fade">
                                      <p:cBhvr>
                                        <p:cTn id="1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2" grpId="0" animBg="1"/>
      <p:bldP spid="163" grpId="0" animBg="1"/>
      <p:bldP spid="164" grpId="0" animBg="1"/>
      <p:bldP spid="24" grpId="0" animBg="1"/>
      <p:bldP spid="25" grpId="0" animBg="1"/>
    </p:bld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Shape 139"/>
          <p:cNvSpPr txBox="1">
            <a:spLocks noGrp="1"/>
          </p:cNvSpPr>
          <p:nvPr>
            <p:ph type="title"/>
          </p:nvPr>
        </p:nvSpPr>
        <p:spPr>
          <a:prstGeom prst="rect">
            <a:avLst/>
          </a:prstGeom>
        </p:spPr>
        <p:txBody>
          <a:bodyPr vert="horz" lIns="121900" tIns="121900" rIns="121900" bIns="121900" rtlCol="0" anchor="ctr" anchorCtr="0">
            <a:noAutofit/>
          </a:bodyPr>
          <a:lstStyle/>
          <a:p>
            <a:r>
              <a:rPr lang="en-US" dirty="0" smtClean="0"/>
              <a:t>Composition at runtime</a:t>
            </a:r>
            <a:endParaRPr lang="en" dirty="0"/>
          </a:p>
        </p:txBody>
      </p:sp>
      <p:sp>
        <p:nvSpPr>
          <p:cNvPr id="141" name="Shape 141"/>
          <p:cNvSpPr/>
          <p:nvPr/>
        </p:nvSpPr>
        <p:spPr>
          <a:xfrm>
            <a:off x="954000" y="1802119"/>
            <a:ext cx="9336133" cy="4554231"/>
          </a:xfrm>
          <a:prstGeom prst="roundRect">
            <a:avLst>
              <a:gd name="adj" fmla="val 0"/>
            </a:avLst>
          </a:prstGeom>
          <a:solidFill>
            <a:srgbClr val="293134"/>
          </a:solidFill>
          <a:ln w="9525" cap="flat" cmpd="sng">
            <a:noFill/>
            <a:prstDash val="solid"/>
            <a:round/>
            <a:headEnd type="none" w="med" len="med"/>
            <a:tailEnd type="none" w="med" len="med"/>
          </a:ln>
        </p:spPr>
        <p:txBody>
          <a:bodyPr lIns="121900" tIns="121900" rIns="121900" bIns="121900" anchor="t" anchorCtr="0">
            <a:noAutofit/>
          </a:bodyPr>
          <a:lstStyle/>
          <a:p>
            <a:r>
              <a:rPr lang="de-DE" sz="2000" dirty="0" err="1">
                <a:solidFill>
                  <a:srgbClr val="678CB1"/>
                </a:solidFill>
                <a:highlight>
                  <a:srgbClr val="293134"/>
                </a:highlight>
                <a:latin typeface="Consolas" panose="020B0609020204030204" pitchFamily="49" charset="0"/>
                <a:cs typeface="Consolas" panose="020B0609020204030204" pitchFamily="49" charset="0"/>
              </a:rPr>
              <a:t>auto</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entity</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pl-PL" sz="2000" dirty="0">
                <a:solidFill>
                  <a:srgbClr val="E0E2E4"/>
                </a:solidFill>
                <a:highlight>
                  <a:srgbClr val="293134"/>
                </a:highlight>
                <a:latin typeface="Consolas" panose="020B0609020204030204" pitchFamily="49" charset="0"/>
                <a:cs typeface="Consolas" panose="020B0609020204030204" pitchFamily="49" charset="0"/>
              </a:rPr>
              <a:t>entityManager.</a:t>
            </a:r>
            <a:r>
              <a:rPr lang="de-DE" sz="2000" dirty="0" err="1">
                <a:solidFill>
                  <a:srgbClr val="E0E2E4"/>
                </a:solidFill>
                <a:highlight>
                  <a:srgbClr val="293134"/>
                </a:highlight>
                <a:latin typeface="Consolas" panose="020B0609020204030204" pitchFamily="49" charset="0"/>
                <a:cs typeface="Consolas" panose="020B0609020204030204" pitchFamily="49" charset="0"/>
              </a:rPr>
              <a:t>createEntity</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err="1">
                <a:solidFill>
                  <a:srgbClr val="E0E2E4"/>
                </a:solidFill>
                <a:highlight>
                  <a:srgbClr val="293134"/>
                </a:highlight>
                <a:latin typeface="Consolas" panose="020B0609020204030204" pitchFamily="49" charset="0"/>
                <a:cs typeface="Consolas" panose="020B0609020204030204" pitchFamily="49" charset="0"/>
              </a:rPr>
              <a:t>entity</a:t>
            </a:r>
            <a:r>
              <a:rPr lang="de-DE" sz="2000" dirty="0" err="1">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addComponent</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a:solidFill>
                  <a:srgbClr val="E0E2E4"/>
                </a:solidFill>
                <a:highlight>
                  <a:srgbClr val="293134"/>
                </a:highlight>
                <a:latin typeface="Consolas" panose="020B0609020204030204" pitchFamily="49" charset="0"/>
                <a:cs typeface="Consolas" panose="020B0609020204030204" pitchFamily="49" charset="0"/>
              </a:rPr>
              <a:t>Position</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r>
              <a:rPr lang="de-DE" sz="2000" dirty="0">
                <a:solidFill>
                  <a:srgbClr val="E0E2E4"/>
                </a:solidFill>
                <a:highlight>
                  <a:srgbClr val="293134"/>
                </a:highlight>
                <a:latin typeface="Consolas" panose="020B0609020204030204" pitchFamily="49" charset="0"/>
                <a:cs typeface="Consolas" panose="020B0609020204030204" pitchFamily="49" charset="0"/>
              </a:rPr>
              <a:t>Position</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FFCD22"/>
                </a:solidFill>
                <a:highlight>
                  <a:srgbClr val="293134"/>
                </a:highlight>
                <a:latin typeface="Consolas" panose="020B0609020204030204" pitchFamily="49" charset="0"/>
                <a:cs typeface="Consolas" panose="020B0609020204030204" pitchFamily="49" charset="0"/>
              </a:rPr>
              <a:t>3</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FFCD22"/>
                </a:solidFill>
                <a:highlight>
                  <a:srgbClr val="293134"/>
                </a:highlight>
                <a:latin typeface="Consolas" panose="020B0609020204030204" pitchFamily="49" charset="0"/>
                <a:cs typeface="Consolas" panose="020B0609020204030204" pitchFamily="49" charset="0"/>
              </a:rPr>
              <a:t>5</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err="1">
                <a:solidFill>
                  <a:srgbClr val="E0E2E4"/>
                </a:solidFill>
                <a:highlight>
                  <a:srgbClr val="293134"/>
                </a:highlight>
                <a:latin typeface="Consolas" panose="020B0609020204030204" pitchFamily="49" charset="0"/>
                <a:cs typeface="Consolas" panose="020B0609020204030204" pitchFamily="49" charset="0"/>
              </a:rPr>
              <a:t>entity</a:t>
            </a:r>
            <a:r>
              <a:rPr lang="de-DE" sz="2000" dirty="0" err="1">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addComponent</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err="1">
                <a:solidFill>
                  <a:srgbClr val="E0E2E4"/>
                </a:solidFill>
                <a:highlight>
                  <a:srgbClr val="293134"/>
                </a:highlight>
                <a:latin typeface="Consolas" panose="020B0609020204030204" pitchFamily="49" charset="0"/>
                <a:cs typeface="Consolas" panose="020B0609020204030204" pitchFamily="49" charset="0"/>
              </a:rPr>
              <a:t>AIState</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r>
              <a:rPr lang="pl-PL" sz="2000" dirty="0">
                <a:solidFill>
                  <a:srgbClr val="E8E2B7"/>
                </a:solidFill>
                <a:highlight>
                  <a:srgbClr val="293134"/>
                </a:highlight>
                <a:latin typeface="Consolas" panose="020B0609020204030204" pitchFamily="49" charset="0"/>
                <a:cs typeface="Consolas" panose="020B0609020204030204" pitchFamily="49" charset="0"/>
              </a:rPr>
              <a:t>A</a:t>
            </a:r>
            <a:r>
              <a:rPr lang="de-DE" sz="2000" dirty="0" err="1">
                <a:solidFill>
                  <a:srgbClr val="E0E2E4"/>
                </a:solidFill>
                <a:highlight>
                  <a:srgbClr val="293134"/>
                </a:highlight>
                <a:latin typeface="Consolas" panose="020B0609020204030204" pitchFamily="49" charset="0"/>
                <a:cs typeface="Consolas" panose="020B0609020204030204" pitchFamily="49" charset="0"/>
              </a:rPr>
              <a:t>IState</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ai</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Type</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SmartMonster</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err="1">
                <a:solidFill>
                  <a:srgbClr val="678CB1"/>
                </a:solidFill>
                <a:highlight>
                  <a:srgbClr val="293134"/>
                </a:highlight>
                <a:latin typeface="Consolas" panose="020B0609020204030204" pitchFamily="49" charset="0"/>
                <a:cs typeface="Consolas" panose="020B0609020204030204" pitchFamily="49" charset="0"/>
              </a:rPr>
              <a:t>auto</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gameMap</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loadMap</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b="1" dirty="0" err="1">
                <a:solidFill>
                  <a:srgbClr val="93C763"/>
                </a:solidFill>
                <a:highlight>
                  <a:srgbClr val="293134"/>
                </a:highlight>
                <a:latin typeface="Consolas" panose="020B0609020204030204" pitchFamily="49" charset="0"/>
                <a:cs typeface="Consolas" panose="020B0609020204030204" pitchFamily="49" charset="0"/>
              </a:rPr>
              <a:t>for</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678CB1"/>
                </a:solidFill>
                <a:highlight>
                  <a:srgbClr val="293134"/>
                </a:highlight>
                <a:latin typeface="Consolas" panose="020B0609020204030204" pitchFamily="49" charset="0"/>
                <a:cs typeface="Consolas" panose="020B0609020204030204" pitchFamily="49" charset="0"/>
              </a:rPr>
              <a:t>const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auto</a:t>
            </a:r>
            <a:r>
              <a:rPr lang="de-DE" sz="2000" dirty="0">
                <a:solidFill>
                  <a:srgbClr val="E8E2B7"/>
                </a:solidFill>
                <a:highlight>
                  <a:srgbClr val="293134"/>
                </a:highlight>
                <a:latin typeface="Consolas" panose="020B0609020204030204" pitchFamily="49" charset="0"/>
                <a:cs typeface="Consolas" panose="020B0609020204030204" pitchFamily="49" charset="0"/>
              </a:rPr>
              <a:t>&amp;</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description</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gameMap</a:t>
            </a:r>
            <a:r>
              <a:rPr lang="de-DE" sz="2000" dirty="0" err="1">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enemies</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678CB1"/>
                </a:solidFill>
                <a:highlight>
                  <a:srgbClr val="293134"/>
                </a:highlight>
                <a:latin typeface="Consolas" panose="020B0609020204030204" pitchFamily="49" charset="0"/>
                <a:cs typeface="Consolas" panose="020B0609020204030204" pitchFamily="49" charset="0"/>
              </a:rPr>
              <a:t>auto</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enemy</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pl-PL" sz="2000" dirty="0">
                <a:solidFill>
                  <a:srgbClr val="E0E2E4"/>
                </a:solidFill>
                <a:highlight>
                  <a:srgbClr val="293134"/>
                </a:highlight>
                <a:latin typeface="Consolas" panose="020B0609020204030204" pitchFamily="49" charset="0"/>
                <a:cs typeface="Consolas" panose="020B0609020204030204" pitchFamily="49" charset="0"/>
              </a:rPr>
              <a:t>entityManager.</a:t>
            </a:r>
            <a:r>
              <a:rPr lang="de-DE" sz="2000" dirty="0" err="1">
                <a:solidFill>
                  <a:srgbClr val="E0E2E4"/>
                </a:solidFill>
                <a:highlight>
                  <a:srgbClr val="293134"/>
                </a:highlight>
                <a:latin typeface="Consolas" panose="020B0609020204030204" pitchFamily="49" charset="0"/>
                <a:cs typeface="Consolas" panose="020B0609020204030204" pitchFamily="49" charset="0"/>
              </a:rPr>
              <a:t>createEntity</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enemy</a:t>
            </a:r>
            <a:r>
              <a:rPr lang="de-DE" sz="2000" dirty="0" err="1">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addComponent</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a:solidFill>
                  <a:srgbClr val="E0E2E4"/>
                </a:solidFill>
                <a:highlight>
                  <a:srgbClr val="293134"/>
                </a:highlight>
                <a:latin typeface="Consolas" panose="020B0609020204030204" pitchFamily="49" charset="0"/>
                <a:cs typeface="Consolas" panose="020B0609020204030204" pitchFamily="49" charset="0"/>
              </a:rPr>
              <a:t>Position</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r>
              <a:rPr lang="de-DE" sz="2000" dirty="0" err="1">
                <a:solidFill>
                  <a:srgbClr val="E0E2E4"/>
                </a:solidFill>
                <a:highlight>
                  <a:srgbClr val="293134"/>
                </a:highlight>
                <a:latin typeface="Consolas" panose="020B0609020204030204" pitchFamily="49" charset="0"/>
                <a:cs typeface="Consolas" panose="020B0609020204030204" pitchFamily="49" charset="0"/>
              </a:rPr>
              <a:t>description</a:t>
            </a:r>
            <a:r>
              <a:rPr lang="de-DE" sz="2000" dirty="0" err="1">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position</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enemy</a:t>
            </a:r>
            <a:r>
              <a:rPr lang="de-DE" sz="2000" dirty="0" err="1">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addComponent</a:t>
            </a:r>
            <a:r>
              <a:rPr lang="de-DE" sz="2000" dirty="0">
                <a:solidFill>
                  <a:srgbClr val="E8E2B7"/>
                </a:solidFill>
                <a:highlight>
                  <a:srgbClr val="293134"/>
                </a:highlight>
                <a:latin typeface="Consolas" panose="020B0609020204030204" pitchFamily="49" charset="0"/>
                <a:cs typeface="Consolas" panose="020B0609020204030204" pitchFamily="49" charset="0"/>
              </a:rPr>
              <a:t>&lt;</a:t>
            </a:r>
            <a:r>
              <a:rPr lang="de-DE" sz="2000" dirty="0" err="1">
                <a:solidFill>
                  <a:srgbClr val="E0E2E4"/>
                </a:solidFill>
                <a:highlight>
                  <a:srgbClr val="293134"/>
                </a:highlight>
                <a:latin typeface="Consolas" panose="020B0609020204030204" pitchFamily="49" charset="0"/>
                <a:cs typeface="Consolas" panose="020B0609020204030204" pitchFamily="49" charset="0"/>
              </a:rPr>
              <a:t>VisualRepresentation</a:t>
            </a:r>
            <a:r>
              <a:rPr lang="de-DE" sz="2000" dirty="0">
                <a:solidFill>
                  <a:srgbClr val="E8E2B7"/>
                </a:solidFill>
                <a:highlight>
                  <a:srgbClr val="293134"/>
                </a:highlight>
                <a:latin typeface="Consolas" panose="020B0609020204030204" pitchFamily="49" charset="0"/>
                <a:cs typeface="Consolas" panose="020B0609020204030204" pitchFamily="49" charset="0"/>
              </a:rPr>
              <a:t>&gt;(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0E2E4"/>
                </a:solidFill>
                <a:highlight>
                  <a:srgbClr val="293134"/>
                </a:highlight>
                <a:latin typeface="Consolas" panose="020B0609020204030204" pitchFamily="49" charset="0"/>
                <a:cs typeface="Consolas" panose="020B0609020204030204" pitchFamily="49" charset="0"/>
              </a:rPr>
              <a:t>    </a:t>
            </a:r>
            <a:r>
              <a:rPr lang="de-DE" sz="2000" dirty="0" err="1">
                <a:solidFill>
                  <a:srgbClr val="E0E2E4"/>
                </a:solidFill>
                <a:highlight>
                  <a:srgbClr val="293134"/>
                </a:highlight>
                <a:latin typeface="Consolas" panose="020B0609020204030204" pitchFamily="49" charset="0"/>
                <a:cs typeface="Consolas" panose="020B0609020204030204" pitchFamily="49" charset="0"/>
              </a:rPr>
              <a:t>createVisualsForEnemyType</a:t>
            </a:r>
            <a:r>
              <a:rPr lang="de-DE" sz="2000" dirty="0">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description</a:t>
            </a:r>
            <a:r>
              <a:rPr lang="de-DE" sz="2000" dirty="0" err="1">
                <a:solidFill>
                  <a:srgbClr val="E8E2B7"/>
                </a:solidFill>
                <a:highlight>
                  <a:srgbClr val="293134"/>
                </a:highlight>
                <a:latin typeface="Consolas" panose="020B0609020204030204" pitchFamily="49" charset="0"/>
                <a:cs typeface="Consolas" panose="020B0609020204030204" pitchFamily="49" charset="0"/>
              </a:rPr>
              <a:t>.</a:t>
            </a:r>
            <a:r>
              <a:rPr lang="de-DE" sz="2000" dirty="0" err="1">
                <a:solidFill>
                  <a:srgbClr val="E0E2E4"/>
                </a:solidFill>
                <a:highlight>
                  <a:srgbClr val="293134"/>
                </a:highlight>
                <a:latin typeface="Consolas" panose="020B0609020204030204" pitchFamily="49" charset="0"/>
                <a:cs typeface="Consolas" panose="020B0609020204030204" pitchFamily="49" charset="0"/>
              </a:rPr>
              <a:t>type</a:t>
            </a:r>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a:p>
            <a:r>
              <a:rPr lang="de-DE" sz="2000" dirty="0">
                <a:solidFill>
                  <a:srgbClr val="E8E2B7"/>
                </a:solidFill>
                <a:highlight>
                  <a:srgbClr val="293134"/>
                </a:highlight>
                <a:latin typeface="Consolas" panose="020B0609020204030204" pitchFamily="49" charset="0"/>
                <a:cs typeface="Consolas" panose="020B0609020204030204" pitchFamily="49" charset="0"/>
              </a:rPr>
              <a:t>}</a:t>
            </a:r>
            <a:endParaRPr lang="de-DE" sz="2000" dirty="0">
              <a:solidFill>
                <a:srgbClr val="E0E2E4"/>
              </a:solidFill>
              <a:highlight>
                <a:srgbClr val="293134"/>
              </a:highlight>
              <a:latin typeface="Consolas" panose="020B0609020204030204" pitchFamily="49" charset="0"/>
              <a:cs typeface="Consolas" panose="020B0609020204030204" pitchFamily="49" charset="0"/>
            </a:endParaRPr>
          </a:p>
        </p:txBody>
      </p:sp>
      <p:sp>
        <p:nvSpPr>
          <p:cNvPr id="4" name="Slide Number Placeholder 3"/>
          <p:cNvSpPr>
            <a:spLocks noGrp="1"/>
          </p:cNvSpPr>
          <p:nvPr>
            <p:ph type="sldNum" sz="quarter" idx="12"/>
          </p:nvPr>
        </p:nvSpPr>
        <p:spPr/>
        <p:txBody>
          <a:bodyPr/>
          <a:lstStyle/>
          <a:p>
            <a:fld id="{D57F1E4F-1CFF-5643-939E-217C01CDF565}" type="slidenum">
              <a:rPr lang="en-US" smtClean="0"/>
              <a:pPr/>
              <a:t>71</a:t>
            </a:fld>
            <a:endParaRPr lang="en-US" dirty="0"/>
          </a:p>
        </p:txBody>
      </p:sp>
    </p:spTree>
    <p:extLst>
      <p:ext uri="{BB962C8B-B14F-4D97-AF65-F5344CB8AC3E}">
        <p14:creationId xmlns:p14="http://schemas.microsoft.com/office/powerpoint/2010/main" val="588565805"/>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Behavior as combination of systems</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smtClean="0"/>
              <a:t>Example: Projectile</a:t>
            </a:r>
          </a:p>
          <a:p>
            <a:pPr>
              <a:lnSpc>
                <a:spcPct val="100000"/>
              </a:lnSpc>
              <a:spcBef>
                <a:spcPts val="0"/>
              </a:spcBef>
            </a:pPr>
            <a:r>
              <a:rPr lang="en-US" dirty="0" smtClean="0"/>
              <a:t>Movement handled by </a:t>
            </a:r>
            <a:r>
              <a:rPr lang="en-US" dirty="0" err="1" smtClean="0"/>
              <a:t>PhysicsSystem</a:t>
            </a:r>
            <a:endParaRPr lang="en-US" dirty="0" smtClean="0"/>
          </a:p>
          <a:p>
            <a:pPr>
              <a:lnSpc>
                <a:spcPct val="100000"/>
              </a:lnSpc>
              <a:spcBef>
                <a:spcPts val="0"/>
              </a:spcBef>
            </a:pPr>
            <a:r>
              <a:rPr lang="en-US" dirty="0" smtClean="0"/>
              <a:t>Collision checked by </a:t>
            </a:r>
            <a:r>
              <a:rPr lang="en-US" dirty="0" err="1" smtClean="0"/>
              <a:t>CollisionDetectionSystem</a:t>
            </a:r>
            <a:endParaRPr lang="en-US" dirty="0" smtClean="0"/>
          </a:p>
          <a:p>
            <a:pPr>
              <a:lnSpc>
                <a:spcPct val="100000"/>
              </a:lnSpc>
              <a:spcBef>
                <a:spcPts val="0"/>
              </a:spcBef>
            </a:pPr>
            <a:r>
              <a:rPr lang="en-US" dirty="0" smtClean="0"/>
              <a:t>Inflicts damage on enemy via </a:t>
            </a:r>
            <a:r>
              <a:rPr lang="en-US" dirty="0" err="1" smtClean="0"/>
              <a:t>DamageInflictionSystem</a:t>
            </a:r>
            <a:endParaRPr lang="en-US" dirty="0" smtClean="0"/>
          </a:p>
          <a:p>
            <a:pPr>
              <a:lnSpc>
                <a:spcPct val="100000"/>
              </a:lnSpc>
              <a:spcBef>
                <a:spcPts val="0"/>
              </a:spcBef>
            </a:pPr>
            <a:r>
              <a:rPr lang="en-US" dirty="0" smtClean="0"/>
              <a:t>Visual representation handled by </a:t>
            </a:r>
            <a:r>
              <a:rPr lang="en-US" dirty="0" err="1" smtClean="0"/>
              <a:t>RenderingSystem</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72</a:t>
            </a:fld>
            <a:endParaRPr lang="en-US" dirty="0"/>
          </a:p>
        </p:txBody>
      </p:sp>
    </p:spTree>
    <p:extLst>
      <p:ext uri="{BB962C8B-B14F-4D97-AF65-F5344CB8AC3E}">
        <p14:creationId xmlns:p14="http://schemas.microsoft.com/office/powerpoint/2010/main" val="811302481"/>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ECS libraries for C++</a:t>
            </a:r>
            <a:endParaRPr lang="en-US" dirty="0"/>
          </a:p>
        </p:txBody>
      </p:sp>
      <p:sp>
        <p:nvSpPr>
          <p:cNvPr id="3" name="Content Placeholder 2"/>
          <p:cNvSpPr>
            <a:spLocks noGrp="1"/>
          </p:cNvSpPr>
          <p:nvPr>
            <p:ph idx="1"/>
          </p:nvPr>
        </p:nvSpPr>
        <p:spPr>
          <a:xfrm>
            <a:off x="838200" y="1825625"/>
            <a:ext cx="8705850" cy="4351338"/>
          </a:xfrm>
        </p:spPr>
        <p:txBody>
          <a:bodyPr>
            <a:normAutofit lnSpcReduction="10000"/>
          </a:bodyPr>
          <a:lstStyle/>
          <a:p>
            <a:pPr marL="0" indent="0">
              <a:buNone/>
            </a:pPr>
            <a:r>
              <a:rPr lang="en-US" b="1" dirty="0" err="1" smtClean="0"/>
              <a:t>EntityX</a:t>
            </a:r>
            <a:r>
              <a:rPr lang="en-US" dirty="0"/>
              <a:t> (</a:t>
            </a:r>
            <a:r>
              <a:rPr lang="en-US" u="sng" dirty="0">
                <a:solidFill>
                  <a:schemeClr val="accent6"/>
                </a:solidFill>
                <a:hlinkClick r:id="rId3"/>
              </a:rPr>
              <a:t>https://</a:t>
            </a:r>
            <a:r>
              <a:rPr lang="en-US" u="sng" dirty="0" smtClean="0">
                <a:solidFill>
                  <a:schemeClr val="accent6"/>
                </a:solidFill>
                <a:hlinkClick r:id="rId3"/>
              </a:rPr>
              <a:t>github.com/alecthomas/entityx</a:t>
            </a:r>
            <a:r>
              <a:rPr lang="en-US" dirty="0" smtClean="0"/>
              <a:t>)</a:t>
            </a:r>
            <a:endParaRPr lang="en-US" dirty="0" smtClean="0"/>
          </a:p>
          <a:p>
            <a:pPr marL="0" indent="0">
              <a:buNone/>
            </a:pPr>
            <a:r>
              <a:rPr lang="en-US" sz="2200" i="1" kern="0" dirty="0">
                <a:solidFill>
                  <a:srgbClr val="CACACA"/>
                </a:solidFill>
                <a:ea typeface="Arial"/>
                <a:cs typeface="Arial"/>
              </a:rPr>
              <a:t>A</a:t>
            </a:r>
            <a:r>
              <a:rPr lang="en-US" sz="2400" i="1" dirty="0"/>
              <a:t> </a:t>
            </a:r>
            <a:r>
              <a:rPr lang="en-US" sz="2200" i="1" kern="0" dirty="0">
                <a:solidFill>
                  <a:srgbClr val="CACACA"/>
                </a:solidFill>
                <a:ea typeface="Arial"/>
                <a:cs typeface="Arial"/>
              </a:rPr>
              <a:t>fast, type-safe C++ Entity-Component system</a:t>
            </a:r>
          </a:p>
          <a:p>
            <a:pPr marL="0" indent="0">
              <a:buNone/>
            </a:pPr>
            <a:endParaRPr lang="en-US" sz="2400" i="1" dirty="0"/>
          </a:p>
          <a:p>
            <a:pPr marL="0" indent="0">
              <a:buNone/>
            </a:pPr>
            <a:r>
              <a:rPr lang="en-US" b="1" dirty="0"/>
              <a:t>ECST</a:t>
            </a:r>
            <a:r>
              <a:rPr lang="en-US" dirty="0"/>
              <a:t> (</a:t>
            </a:r>
            <a:r>
              <a:rPr lang="en-US" u="sng" dirty="0">
                <a:solidFill>
                  <a:schemeClr val="accent6"/>
                </a:solidFill>
                <a:hlinkClick r:id="rId4"/>
              </a:rPr>
              <a:t>https://</a:t>
            </a:r>
            <a:r>
              <a:rPr lang="en-US" u="sng" dirty="0" smtClean="0">
                <a:solidFill>
                  <a:schemeClr val="accent6"/>
                </a:solidFill>
                <a:hlinkClick r:id="rId4"/>
              </a:rPr>
              <a:t>github.com/SuperV1234/ecst</a:t>
            </a:r>
            <a:r>
              <a:rPr lang="en-US" dirty="0" smtClean="0"/>
              <a:t>)</a:t>
            </a:r>
            <a:endParaRPr lang="en-US" dirty="0" smtClean="0"/>
          </a:p>
          <a:p>
            <a:pPr marL="0" indent="0">
              <a:buNone/>
            </a:pPr>
            <a:r>
              <a:rPr lang="en-US" sz="2200" i="1" kern="0" dirty="0">
                <a:solidFill>
                  <a:srgbClr val="CACACA"/>
                </a:solidFill>
                <a:ea typeface="Arial"/>
                <a:cs typeface="Arial"/>
              </a:rPr>
              <a:t>Experimental &amp; work-in-progress C++14 multithreaded compile-time </a:t>
            </a:r>
            <a:r>
              <a:rPr lang="en-US" sz="2200" i="1" kern="0" dirty="0" smtClean="0">
                <a:solidFill>
                  <a:srgbClr val="CACACA"/>
                </a:solidFill>
                <a:ea typeface="Arial"/>
                <a:cs typeface="Arial"/>
              </a:rPr>
              <a:t>Entity-Component-System</a:t>
            </a:r>
            <a:r>
              <a:rPr lang="en-US" sz="2200" i="1" kern="0" dirty="0">
                <a:solidFill>
                  <a:srgbClr val="CACACA"/>
                </a:solidFill>
                <a:ea typeface="Arial"/>
                <a:cs typeface="Arial"/>
              </a:rPr>
              <a:t> header-only library.</a:t>
            </a:r>
          </a:p>
          <a:p>
            <a:pPr marL="0" indent="0">
              <a:buNone/>
            </a:pPr>
            <a:endParaRPr lang="en-US" dirty="0" smtClean="0"/>
          </a:p>
          <a:p>
            <a:pPr marL="0" indent="0">
              <a:buNone/>
            </a:pPr>
            <a:r>
              <a:rPr lang="en-US" b="1" dirty="0" err="1" smtClean="0"/>
              <a:t>EnTT</a:t>
            </a:r>
            <a:r>
              <a:rPr lang="en-US" dirty="0" smtClean="0"/>
              <a:t> </a:t>
            </a:r>
            <a:r>
              <a:rPr lang="en-US" dirty="0"/>
              <a:t>(</a:t>
            </a:r>
            <a:r>
              <a:rPr lang="en-US" u="sng" dirty="0">
                <a:solidFill>
                  <a:schemeClr val="accent6"/>
                </a:solidFill>
                <a:hlinkClick r:id="rId5"/>
              </a:rPr>
              <a:t>https://</a:t>
            </a:r>
            <a:r>
              <a:rPr lang="en-US" u="sng" dirty="0" smtClean="0">
                <a:solidFill>
                  <a:schemeClr val="accent6"/>
                </a:solidFill>
                <a:hlinkClick r:id="rId5"/>
              </a:rPr>
              <a:t>github.com/skypjack/entt</a:t>
            </a:r>
            <a:r>
              <a:rPr lang="en-US" dirty="0" smtClean="0"/>
              <a:t>)</a:t>
            </a:r>
            <a:endParaRPr lang="en-US" dirty="0" smtClean="0"/>
          </a:p>
          <a:p>
            <a:pPr marL="0" indent="0">
              <a:buNone/>
            </a:pPr>
            <a:r>
              <a:rPr lang="en-US" sz="2200" i="1" kern="0" dirty="0" err="1">
                <a:solidFill>
                  <a:srgbClr val="CACACA"/>
                </a:solidFill>
                <a:ea typeface="Arial"/>
                <a:cs typeface="Arial"/>
              </a:rPr>
              <a:t>EnTT</a:t>
            </a:r>
            <a:r>
              <a:rPr lang="en-US" sz="2200" i="1" kern="0" dirty="0">
                <a:solidFill>
                  <a:srgbClr val="CACACA"/>
                </a:solidFill>
                <a:ea typeface="Arial"/>
                <a:cs typeface="Arial"/>
              </a:rPr>
              <a:t> is a header-only, tiny and easy to use Entity-Component System in modern C++</a:t>
            </a:r>
          </a:p>
        </p:txBody>
      </p:sp>
      <p:sp>
        <p:nvSpPr>
          <p:cNvPr id="6" name="Slide Number Placeholder 5"/>
          <p:cNvSpPr>
            <a:spLocks noGrp="1"/>
          </p:cNvSpPr>
          <p:nvPr>
            <p:ph type="sldNum" sz="quarter" idx="12"/>
          </p:nvPr>
        </p:nvSpPr>
        <p:spPr/>
        <p:txBody>
          <a:bodyPr/>
          <a:lstStyle/>
          <a:p>
            <a:fld id="{D57F1E4F-1CFF-5643-939E-217C01CDF565}" type="slidenum">
              <a:rPr lang="en-US" smtClean="0"/>
              <a:pPr/>
              <a:t>73</a:t>
            </a:fld>
            <a:endParaRPr lang="en-US" dirty="0"/>
          </a:p>
        </p:txBody>
      </p:sp>
    </p:spTree>
    <p:extLst>
      <p:ext uri="{BB962C8B-B14F-4D97-AF65-F5344CB8AC3E}">
        <p14:creationId xmlns:p14="http://schemas.microsoft.com/office/powerpoint/2010/main" val="1484481980"/>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ECS in Rigel Engine</a:t>
            </a:r>
            <a:endParaRPr lang="en-US" dirty="0"/>
          </a:p>
        </p:txBody>
      </p:sp>
    </p:spTree>
    <p:extLst>
      <p:ext uri="{BB962C8B-B14F-4D97-AF65-F5344CB8AC3E}">
        <p14:creationId xmlns:p14="http://schemas.microsoft.com/office/powerpoint/2010/main" val="755905143"/>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sz="quarter" idx="12"/>
          </p:nvPr>
        </p:nvSpPr>
        <p:spPr/>
        <p:txBody>
          <a:bodyPr/>
          <a:lstStyle/>
          <a:p>
            <a:fld id="{D57F1E4F-1CFF-5643-939E-217C01CDF565}" type="slidenum">
              <a:rPr lang="en-US" smtClean="0"/>
              <a:pPr/>
              <a:t>75</a:t>
            </a:fld>
            <a:endParaRPr lang="en-US" dirty="0"/>
          </a:p>
        </p:txBody>
      </p:sp>
      <p:sp>
        <p:nvSpPr>
          <p:cNvPr id="3" name="Rectangle 2"/>
          <p:cNvSpPr/>
          <p:nvPr/>
        </p:nvSpPr>
        <p:spPr>
          <a:xfrm>
            <a:off x="838199" y="751344"/>
            <a:ext cx="8505825" cy="5355312"/>
          </a:xfrm>
          <a:prstGeom prst="rect">
            <a:avLst/>
          </a:prstGeom>
          <a:solidFill>
            <a:srgbClr val="293134"/>
          </a:solidFill>
        </p:spPr>
        <p:txBody>
          <a:bodyPr wrap="square">
            <a:spAutoFit/>
          </a:bodyPr>
          <a:lstStyle/>
          <a:p>
            <a:r>
              <a:rPr lang="de-DE" b="1" dirty="0" err="1">
                <a:solidFill>
                  <a:srgbClr val="93C763"/>
                </a:solidFill>
                <a:highlight>
                  <a:srgbClr val="293134"/>
                </a:highlight>
                <a:latin typeface="Consolas" panose="020B0609020204030204" pitchFamily="49" charset="0"/>
                <a:cs typeface="Consolas" panose="020B0609020204030204" pitchFamily="49" charset="0"/>
              </a:rPr>
              <a:t>case</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66747B"/>
                </a:solidFill>
                <a:highlight>
                  <a:srgbClr val="293134"/>
                </a:highlight>
                <a:latin typeface="Consolas" panose="020B0609020204030204" pitchFamily="49" charset="0"/>
                <a:cs typeface="Consolas" panose="020B0609020204030204" pitchFamily="49" charset="0"/>
              </a:rPr>
              <a:t>// Rocket </a:t>
            </a:r>
            <a:r>
              <a:rPr lang="de-DE" dirty="0" err="1">
                <a:solidFill>
                  <a:srgbClr val="66747B"/>
                </a:solidFill>
                <a:highlight>
                  <a:srgbClr val="293134"/>
                </a:highlight>
                <a:latin typeface="Consolas" panose="020B0609020204030204" pitchFamily="49" charset="0"/>
                <a:cs typeface="Consolas" panose="020B0609020204030204" pitchFamily="49" charset="0"/>
              </a:rPr>
              <a:t>launcher</a:t>
            </a:r>
            <a:endParaRPr lang="de-DE" dirty="0">
              <a:solidFill>
                <a:srgbClr val="66747B"/>
              </a:solidFill>
              <a:highlight>
                <a:srgbClr val="293134"/>
              </a:highlight>
              <a:latin typeface="Consolas" panose="020B0609020204030204" pitchFamily="49" charset="0"/>
              <a:cs typeface="Consolas" panose="020B0609020204030204" pitchFamily="49" charset="0"/>
            </a:endParaRPr>
          </a:p>
          <a:p>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CollectableItem</a:t>
            </a:r>
            <a:r>
              <a:rPr lang="de-DE" dirty="0">
                <a:solidFill>
                  <a:srgbClr val="E0E2E4"/>
                </a:solidFill>
                <a:highlight>
                  <a:srgbClr val="293134"/>
                </a:highlight>
                <a:latin typeface="Consolas" panose="020B0609020204030204" pitchFamily="49" charset="0"/>
                <a:cs typeface="Consolas" panose="020B0609020204030204" pitchFamily="49" charset="0"/>
              </a:rPr>
              <a:t> item</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item</a:t>
            </a:r>
            <a:r>
              <a:rPr lang="de-DE" dirty="0" err="1">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mGivenScore</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2000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item</a:t>
            </a:r>
            <a:r>
              <a:rPr lang="de-DE" dirty="0" err="1">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mGivenWeapon</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WeaponType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Rocket</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configureItemBox</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entity</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ContainerColor</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Green</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item</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b="1" dirty="0">
                <a:solidFill>
                  <a:srgbClr val="93C763"/>
                </a:solidFill>
                <a:highlight>
                  <a:srgbClr val="293134"/>
                </a:highlight>
                <a:latin typeface="Consolas" panose="020B0609020204030204" pitchFamily="49" charset="0"/>
                <a:cs typeface="Consolas" panose="020B0609020204030204" pitchFamily="49" charset="0"/>
              </a:rPr>
              <a:t>break</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b="1" dirty="0" err="1">
                <a:solidFill>
                  <a:srgbClr val="93C763"/>
                </a:solidFill>
                <a:highlight>
                  <a:srgbClr val="293134"/>
                </a:highlight>
                <a:latin typeface="Consolas" panose="020B0609020204030204" pitchFamily="49" charset="0"/>
                <a:cs typeface="Consolas" panose="020B0609020204030204" pitchFamily="49" charset="0"/>
              </a:rPr>
              <a:t>case</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66747B"/>
                </a:solidFill>
                <a:highlight>
                  <a:srgbClr val="293134"/>
                </a:highlight>
                <a:latin typeface="Consolas" panose="020B0609020204030204" pitchFamily="49" charset="0"/>
                <a:cs typeface="Consolas" panose="020B0609020204030204" pitchFamily="49" charset="0"/>
              </a:rPr>
              <a:t>// </a:t>
            </a:r>
            <a:r>
              <a:rPr lang="de-DE" dirty="0" err="1">
                <a:solidFill>
                  <a:srgbClr val="66747B"/>
                </a:solidFill>
                <a:highlight>
                  <a:srgbClr val="293134"/>
                </a:highlight>
                <a:latin typeface="Consolas" panose="020B0609020204030204" pitchFamily="49" charset="0"/>
                <a:cs typeface="Consolas" panose="020B0609020204030204" pitchFamily="49" charset="0"/>
              </a:rPr>
              <a:t>teleporter</a:t>
            </a:r>
            <a:endParaRPr lang="de-DE" dirty="0">
              <a:solidFill>
                <a:srgbClr val="66747B"/>
              </a:solidFill>
              <a:highlight>
                <a:srgbClr val="293134"/>
              </a:highlight>
              <a:latin typeface="Consolas" panose="020B0609020204030204" pitchFamily="49" charset="0"/>
              <a:cs typeface="Consolas" panose="020B0609020204030204" pitchFamily="49" charset="0"/>
            </a:endParaRPr>
          </a:p>
          <a:p>
            <a:r>
              <a:rPr lang="de-DE" b="1" dirty="0" err="1">
                <a:solidFill>
                  <a:srgbClr val="93C763"/>
                </a:solidFill>
                <a:highlight>
                  <a:srgbClr val="293134"/>
                </a:highlight>
                <a:latin typeface="Consolas" panose="020B0609020204030204" pitchFamily="49" charset="0"/>
                <a:cs typeface="Consolas" panose="020B0609020204030204" pitchFamily="49" charset="0"/>
              </a:rPr>
              <a:t>case</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66747B"/>
                </a:solidFill>
                <a:highlight>
                  <a:srgbClr val="293134"/>
                </a:highlight>
                <a:latin typeface="Consolas" panose="020B0609020204030204" pitchFamily="49" charset="0"/>
                <a:cs typeface="Consolas" panose="020B0609020204030204" pitchFamily="49" charset="0"/>
              </a:rPr>
              <a:t>// </a:t>
            </a:r>
            <a:r>
              <a:rPr lang="de-DE" dirty="0" err="1">
                <a:solidFill>
                  <a:srgbClr val="66747B"/>
                </a:solidFill>
                <a:highlight>
                  <a:srgbClr val="293134"/>
                </a:highlight>
                <a:latin typeface="Consolas" panose="020B0609020204030204" pitchFamily="49" charset="0"/>
                <a:cs typeface="Consolas" panose="020B0609020204030204" pitchFamily="49" charset="0"/>
              </a:rPr>
              <a:t>teleporter</a:t>
            </a:r>
            <a:r>
              <a:rPr lang="de-DE" dirty="0">
                <a:solidFill>
                  <a:srgbClr val="66747B"/>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entity</a:t>
            </a:r>
            <a:r>
              <a:rPr lang="de-DE" dirty="0" err="1">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assign</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E0E2E4"/>
                </a:solidFill>
                <a:highlight>
                  <a:srgbClr val="293134"/>
                </a:highlight>
                <a:latin typeface="Consolas" panose="020B0609020204030204" pitchFamily="49" charset="0"/>
                <a:cs typeface="Consolas" panose="020B0609020204030204" pitchFamily="49" charset="0"/>
              </a:rPr>
              <a:t>AnimationLoop</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a:solidFill>
                  <a:srgbClr val="FFCD22"/>
                </a:solidFill>
                <a:highlight>
                  <a:srgbClr val="293134"/>
                </a:highlight>
                <a:latin typeface="Consolas" panose="020B0609020204030204" pitchFamily="49" charset="0"/>
                <a:cs typeface="Consolas" panose="020B0609020204030204" pitchFamily="49" charset="0"/>
              </a:rPr>
              <a:t>1</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entity</a:t>
            </a:r>
            <a:r>
              <a:rPr lang="de-DE" dirty="0" err="1">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assign</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E0E2E4"/>
                </a:solidFill>
                <a:highlight>
                  <a:srgbClr val="293134"/>
                </a:highlight>
                <a:latin typeface="Consolas" panose="020B0609020204030204" pitchFamily="49" charset="0"/>
                <a:cs typeface="Consolas" panose="020B0609020204030204" pitchFamily="49" charset="0"/>
              </a:rPr>
              <a:t>Interactable</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err="1">
                <a:solidFill>
                  <a:srgbClr val="E0E2E4"/>
                </a:solidFill>
                <a:highlight>
                  <a:srgbClr val="293134"/>
                </a:highlight>
                <a:latin typeface="Consolas" panose="020B0609020204030204" pitchFamily="49" charset="0"/>
                <a:cs typeface="Consolas" panose="020B0609020204030204" pitchFamily="49" charset="0"/>
              </a:rPr>
              <a:t>InteractableType</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Teleporter</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err="1">
                <a:solidFill>
                  <a:srgbClr val="E0E2E4"/>
                </a:solidFill>
                <a:highlight>
                  <a:srgbClr val="293134"/>
                </a:highlight>
                <a:latin typeface="Consolas" panose="020B0609020204030204" pitchFamily="49" charset="0"/>
                <a:cs typeface="Consolas" panose="020B0609020204030204" pitchFamily="49" charset="0"/>
              </a:rPr>
              <a:t>entity</a:t>
            </a:r>
            <a:r>
              <a:rPr lang="de-DE" dirty="0" err="1">
                <a:solidFill>
                  <a:srgbClr val="E8E2B7"/>
                </a:solidFill>
                <a:highlight>
                  <a:srgbClr val="293134"/>
                </a:highlight>
                <a:latin typeface="Consolas" panose="020B0609020204030204" pitchFamily="49" charset="0"/>
                <a:cs typeface="Consolas" panose="020B0609020204030204" pitchFamily="49" charset="0"/>
              </a:rPr>
              <a:t>.</a:t>
            </a:r>
            <a:r>
              <a:rPr lang="de-DE" dirty="0" err="1">
                <a:solidFill>
                  <a:srgbClr val="E0E2E4"/>
                </a:solidFill>
                <a:highlight>
                  <a:srgbClr val="293134"/>
                </a:highlight>
                <a:latin typeface="Consolas" panose="020B0609020204030204" pitchFamily="49" charset="0"/>
                <a:cs typeface="Consolas" panose="020B0609020204030204" pitchFamily="49" charset="0"/>
              </a:rPr>
              <a:t>assign</a:t>
            </a:r>
            <a:r>
              <a:rPr lang="de-DE" dirty="0">
                <a:solidFill>
                  <a:srgbClr val="E8E2B7"/>
                </a:solidFill>
                <a:highlight>
                  <a:srgbClr val="293134"/>
                </a:highlight>
                <a:latin typeface="Consolas" panose="020B0609020204030204" pitchFamily="49" charset="0"/>
                <a:cs typeface="Consolas" panose="020B0609020204030204" pitchFamily="49" charset="0"/>
              </a:rPr>
              <a:t>&lt;</a:t>
            </a:r>
            <a:r>
              <a:rPr lang="de-DE" dirty="0" err="1">
                <a:solidFill>
                  <a:srgbClr val="E0E2E4"/>
                </a:solidFill>
                <a:highlight>
                  <a:srgbClr val="293134"/>
                </a:highlight>
                <a:latin typeface="Consolas" panose="020B0609020204030204" pitchFamily="49" charset="0"/>
                <a:cs typeface="Consolas" panose="020B0609020204030204" pitchFamily="49" charset="0"/>
              </a:rPr>
              <a:t>BoundingBox</a:t>
            </a:r>
            <a:r>
              <a:rPr lang="de-DE" dirty="0">
                <a:solidFill>
                  <a:srgbClr val="E8E2B7"/>
                </a:solidFill>
                <a:highlight>
                  <a:srgbClr val="293134"/>
                </a:highlight>
                <a:latin typeface="Consolas" panose="020B0609020204030204" pitchFamily="49" charset="0"/>
                <a:cs typeface="Consolas" panose="020B0609020204030204" pitchFamily="49" charset="0"/>
              </a:rPr>
              <a:t>&gt;(</a:t>
            </a:r>
            <a:r>
              <a:rPr lang="de-DE" dirty="0" err="1">
                <a:solidFill>
                  <a:srgbClr val="E0E2E4"/>
                </a:solidFill>
                <a:highlight>
                  <a:srgbClr val="293134"/>
                </a:highlight>
                <a:latin typeface="Consolas" panose="020B0609020204030204" pitchFamily="49" charset="0"/>
                <a:cs typeface="Consolas" panose="020B0609020204030204" pitchFamily="49" charset="0"/>
              </a:rPr>
              <a:t>BoundingBox</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FFCD22"/>
                </a:solidFill>
                <a:highlight>
                  <a:srgbClr val="293134"/>
                </a:highlight>
                <a:latin typeface="Consolas" panose="020B0609020204030204" pitchFamily="49" charset="0"/>
                <a:cs typeface="Consolas" panose="020B0609020204030204" pitchFamily="49" charset="0"/>
              </a:rPr>
              <a:t>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FFCD22"/>
                </a:solidFill>
                <a:highlight>
                  <a:srgbClr val="293134"/>
                </a:highlight>
                <a:latin typeface="Consolas" panose="020B0609020204030204" pitchFamily="49" charset="0"/>
                <a:cs typeface="Consolas" panose="020B0609020204030204" pitchFamily="49" charset="0"/>
              </a:rPr>
              <a:t>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b="1" dirty="0">
                <a:solidFill>
                  <a:srgbClr val="93C763"/>
                </a:solidFill>
                <a:highlight>
                  <a:srgbClr val="293134"/>
                </a:highlight>
                <a:latin typeface="Consolas" panose="020B0609020204030204" pitchFamily="49" charset="0"/>
                <a:cs typeface="Consolas" panose="020B0609020204030204" pitchFamily="49" charset="0"/>
              </a:rPr>
              <a:t>break</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741651992"/>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D57F1E4F-1CFF-5643-939E-217C01CDF565}" type="slidenum">
              <a:rPr lang="en-US" smtClean="0"/>
              <a:pPr/>
              <a:t>76</a:t>
            </a:fld>
            <a:endParaRPr lang="en-US" dirty="0"/>
          </a:p>
        </p:txBody>
      </p:sp>
      <p:sp>
        <p:nvSpPr>
          <p:cNvPr id="6" name="Rectangle 5"/>
          <p:cNvSpPr/>
          <p:nvPr/>
        </p:nvSpPr>
        <p:spPr>
          <a:xfrm>
            <a:off x="444500" y="151180"/>
            <a:ext cx="8013700" cy="6555641"/>
          </a:xfrm>
          <a:prstGeom prst="rect">
            <a:avLst/>
          </a:prstGeom>
          <a:solidFill>
            <a:srgbClr val="293134"/>
          </a:solidFill>
        </p:spPr>
        <p:txBody>
          <a:bodyPr wrap="square">
            <a:spAutoFit/>
          </a:bodyPr>
          <a:lstStyle/>
          <a:p>
            <a:r>
              <a:rPr lang="de-DE" sz="1200" dirty="0" err="1">
                <a:solidFill>
                  <a:srgbClr val="678CB1"/>
                </a:solidFill>
                <a:highlight>
                  <a:srgbClr val="293134"/>
                </a:highlight>
                <a:latin typeface="Consolas" panose="020B0609020204030204" pitchFamily="49" charset="0"/>
                <a:cs typeface="Consolas" panose="020B0609020204030204" pitchFamily="49" charset="0"/>
              </a:rPr>
              <a:t>void</a:t>
            </a:r>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IngameSystems</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678CB1"/>
                </a:solidFill>
                <a:highlight>
                  <a:srgbClr val="293134"/>
                </a:highlight>
                <a:latin typeface="Consolas" panose="020B0609020204030204" pitchFamily="49" charset="0"/>
                <a:cs typeface="Consolas" panose="020B0609020204030204" pitchFamily="49" charset="0"/>
              </a:rPr>
              <a:t>const</a:t>
            </a:r>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PlayerInputState</a:t>
            </a:r>
            <a:r>
              <a:rPr lang="de-DE" sz="1200" dirty="0">
                <a:solidFill>
                  <a:srgbClr val="E8E2B7"/>
                </a:solidFill>
                <a:highlight>
                  <a:srgbClr val="293134"/>
                </a:highlight>
                <a:latin typeface="Consolas" panose="020B0609020204030204" pitchFamily="49" charset="0"/>
                <a:cs typeface="Consolas" panose="020B0609020204030204" pitchFamily="49" charset="0"/>
              </a:rPr>
              <a:t>&amp;</a:t>
            </a:r>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inputState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smtClean="0">
                <a:solidFill>
                  <a:srgbClr val="E0E2E4"/>
                </a:solidFill>
                <a:highlight>
                  <a:srgbClr val="293134"/>
                </a:highlight>
                <a:latin typeface="Consolas" panose="020B0609020204030204" pitchFamily="49" charset="0"/>
                <a:cs typeface="Consolas" panose="020B0609020204030204" pitchFamily="49" charset="0"/>
              </a:rPr>
              <a:t>entityx</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EntityManager</a:t>
            </a:r>
            <a:r>
              <a:rPr lang="de-DE" sz="1200" dirty="0">
                <a:solidFill>
                  <a:srgbClr val="E8E2B7"/>
                </a:solidFill>
                <a:highlight>
                  <a:srgbClr val="293134"/>
                </a:highlight>
                <a:latin typeface="Consolas" panose="020B0609020204030204" pitchFamily="49" charset="0"/>
                <a:cs typeface="Consolas" panose="020B0609020204030204" pitchFamily="49" charset="0"/>
              </a:rPr>
              <a:t>&amp;</a:t>
            </a:r>
            <a:r>
              <a:rPr lang="de-DE" sz="1200" dirty="0">
                <a:solidFill>
                  <a:srgbClr val="E0E2E4"/>
                </a:solidFill>
                <a:highlight>
                  <a:srgbClr val="293134"/>
                </a:highlight>
                <a:latin typeface="Consolas" panose="020B0609020204030204" pitchFamily="49" charset="0"/>
                <a:cs typeface="Consolas" panose="020B0609020204030204" pitchFamily="49" charset="0"/>
              </a:rPr>
              <a:t> 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  </a:t>
            </a: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mRenderingSystem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updateAnimatedMapTiles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engine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updateAnimatedSprites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engine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markActiveEntities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mpScrollOffset</a:t>
            </a:r>
            <a:r>
              <a:rPr lang="de-DE" sz="12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mpPlayerModel</a:t>
            </a:r>
            <a:r>
              <a:rPr lang="de-DE" sz="1200" dirty="0">
                <a:solidFill>
                  <a:srgbClr val="E8E2B7"/>
                </a:solidFill>
                <a:highlight>
                  <a:srgbClr val="293134"/>
                </a:highlight>
                <a:latin typeface="Consolas" panose="020B0609020204030204" pitchFamily="49" charset="0"/>
                <a:cs typeface="Consolas" panose="020B0609020204030204" pitchFamily="49" charset="0"/>
              </a:rPr>
              <a:t>-&gt;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updateTemporaryItemExpiry</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mElevatorSystem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inputState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mPlayerMovementSystem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inputState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mPlayerInteractionSystem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endParaRPr lang="de-DE" sz="1200" dirty="0" smtClean="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1200" dirty="0" err="1" smtClean="0">
                <a:solidFill>
                  <a:srgbClr val="E0E2E4"/>
                </a:solidFill>
                <a:highlight>
                  <a:srgbClr val="293134"/>
                </a:highlight>
                <a:latin typeface="Consolas" panose="020B0609020204030204" pitchFamily="49" charset="0"/>
                <a:cs typeface="Consolas" panose="020B0609020204030204" pitchFamily="49" charset="0"/>
              </a:rPr>
              <a:t>mBlueGuardSystem</a:t>
            </a:r>
            <a:r>
              <a:rPr lang="de-DE" sz="1200" dirty="0" err="1" smtClean="0">
                <a:solidFill>
                  <a:srgbClr val="E8E2B7"/>
                </a:solidFill>
                <a:highlight>
                  <a:srgbClr val="293134"/>
                </a:highlight>
                <a:latin typeface="Consolas" panose="020B0609020204030204" pitchFamily="49" charset="0"/>
                <a:cs typeface="Consolas" panose="020B0609020204030204" pitchFamily="49" charset="0"/>
              </a:rPr>
              <a:t>.</a:t>
            </a:r>
            <a:r>
              <a:rPr lang="de-DE" sz="1200" dirty="0" err="1" smtClean="0">
                <a:solidFill>
                  <a:srgbClr val="E0E2E4"/>
                </a:solidFill>
                <a:highlight>
                  <a:srgbClr val="293134"/>
                </a:highlight>
                <a:latin typeface="Consolas" panose="020B0609020204030204" pitchFamily="49" charset="0"/>
                <a:cs typeface="Consolas" panose="020B0609020204030204" pitchFamily="49" charset="0"/>
              </a:rPr>
              <a:t>update</a:t>
            </a:r>
            <a:r>
              <a:rPr lang="de-DE" sz="1200" dirty="0" smtClean="0">
                <a:solidFill>
                  <a:srgbClr val="E8E2B7"/>
                </a:solidFill>
                <a:highlight>
                  <a:srgbClr val="293134"/>
                </a:highlight>
                <a:latin typeface="Consolas" panose="020B0609020204030204" pitchFamily="49" charset="0"/>
                <a:cs typeface="Consolas" panose="020B0609020204030204" pitchFamily="49" charset="0"/>
              </a:rPr>
              <a:t>(</a:t>
            </a:r>
            <a:r>
              <a:rPr lang="de-DE" sz="1200" dirty="0" smtClean="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mHoverBotSystem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mLaserTurretSystem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mMessengerDroneSystem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mNapalmBombSystem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mPrisonerSystem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mRedBirdSystem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mRocketTurretSystem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mSecurityCameraSystem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mSimpleWalkerSystem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mSlidingDoorSystem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mSlimeBlobSystem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mSlimePipeSystem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mSpikeBallSystem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endParaRPr lang="de-DE" sz="1200" dirty="0" smtClean="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smtClean="0">
                <a:solidFill>
                  <a:srgbClr val="E0E2E4"/>
                </a:solidFill>
                <a:highlight>
                  <a:srgbClr val="293134"/>
                </a:highlight>
                <a:latin typeface="Consolas" panose="020B0609020204030204" pitchFamily="49" charset="0"/>
                <a:cs typeface="Consolas" panose="020B0609020204030204" pitchFamily="49" charset="0"/>
              </a:rPr>
              <a:t> </a:t>
            </a:r>
            <a:r>
              <a:rPr lang="de-DE" sz="1200" dirty="0" err="1" smtClean="0">
                <a:solidFill>
                  <a:srgbClr val="E0E2E4"/>
                </a:solidFill>
                <a:highlight>
                  <a:srgbClr val="293134"/>
                </a:highlight>
                <a:latin typeface="Consolas" panose="020B0609020204030204" pitchFamily="49" charset="0"/>
                <a:cs typeface="Consolas" panose="020B0609020204030204" pitchFamily="49" charset="0"/>
              </a:rPr>
              <a:t>mPhysicsSystem</a:t>
            </a:r>
            <a:r>
              <a:rPr lang="de-DE" sz="1200" dirty="0" err="1" smtClean="0">
                <a:solidFill>
                  <a:srgbClr val="E8E2B7"/>
                </a:solidFill>
                <a:highlight>
                  <a:srgbClr val="293134"/>
                </a:highlight>
                <a:latin typeface="Consolas" panose="020B0609020204030204" pitchFamily="49" charset="0"/>
                <a:cs typeface="Consolas" panose="020B0609020204030204" pitchFamily="49" charset="0"/>
              </a:rPr>
              <a:t>.</a:t>
            </a:r>
            <a:r>
              <a:rPr lang="de-DE" sz="1200" dirty="0" err="1" smtClean="0">
                <a:solidFill>
                  <a:srgbClr val="E0E2E4"/>
                </a:solidFill>
                <a:highlight>
                  <a:srgbClr val="293134"/>
                </a:highlight>
                <a:latin typeface="Consolas" panose="020B0609020204030204" pitchFamily="49" charset="0"/>
                <a:cs typeface="Consolas" panose="020B0609020204030204" pitchFamily="49" charset="0"/>
              </a:rPr>
              <a:t>update</a:t>
            </a:r>
            <a:r>
              <a:rPr lang="de-DE" sz="1200" dirty="0" smtClean="0">
                <a:solidFill>
                  <a:srgbClr val="E8E2B7"/>
                </a:solidFill>
                <a:highlight>
                  <a:srgbClr val="293134"/>
                </a:highlight>
                <a:latin typeface="Consolas" panose="020B0609020204030204" pitchFamily="49" charset="0"/>
                <a:cs typeface="Consolas" panose="020B0609020204030204" pitchFamily="49" charset="0"/>
              </a:rPr>
              <a:t>(</a:t>
            </a:r>
            <a:r>
              <a:rPr lang="de-DE" sz="1200" dirty="0" smtClean="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mPlayerAttackSystem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mPlayerDamageSystem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mDamageInflictionSystem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mEffectsSystem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mPlayerAnimationSystem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mPlayerProjectileSystem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mMapScrollSystem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mLifeTimeSystem</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r>
              <a:rPr lang="de-DE" sz="1200" dirty="0">
                <a:solidFill>
                  <a:srgbClr val="E0E2E4"/>
                </a:solidFill>
                <a:highlight>
                  <a:srgbClr val="293134"/>
                </a:highlight>
                <a:latin typeface="Consolas" panose="020B0609020204030204" pitchFamily="49" charset="0"/>
                <a:cs typeface="Consolas" panose="020B0609020204030204" pitchFamily="49" charset="0"/>
              </a:rPr>
              <a:t>es</a:t>
            </a:r>
            <a:r>
              <a:rPr lang="de-DE" sz="1200" dirty="0" smtClean="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0E2E4"/>
                </a:solidFill>
                <a:highlight>
                  <a:srgbClr val="293134"/>
                </a:highlight>
                <a:latin typeface="Consolas" panose="020B0609020204030204" pitchFamily="49" charset="0"/>
                <a:cs typeface="Consolas" panose="020B0609020204030204" pitchFamily="49" charset="0"/>
              </a:rPr>
              <a:t>  </a:t>
            </a:r>
            <a:r>
              <a:rPr lang="de-DE" sz="1200" dirty="0" err="1">
                <a:solidFill>
                  <a:srgbClr val="E0E2E4"/>
                </a:solidFill>
                <a:highlight>
                  <a:srgbClr val="293134"/>
                </a:highlight>
                <a:latin typeface="Consolas" panose="020B0609020204030204" pitchFamily="49" charset="0"/>
                <a:cs typeface="Consolas" panose="020B0609020204030204" pitchFamily="49" charset="0"/>
              </a:rPr>
              <a:t>mParticles</a:t>
            </a:r>
            <a:r>
              <a:rPr lang="de-DE" sz="1200" dirty="0" err="1">
                <a:solidFill>
                  <a:srgbClr val="E8E2B7"/>
                </a:solidFill>
                <a:highlight>
                  <a:srgbClr val="293134"/>
                </a:highlight>
                <a:latin typeface="Consolas" panose="020B0609020204030204" pitchFamily="49" charset="0"/>
                <a:cs typeface="Consolas" panose="020B0609020204030204" pitchFamily="49" charset="0"/>
              </a:rPr>
              <a:t>.</a:t>
            </a:r>
            <a:r>
              <a:rPr lang="de-DE" sz="1200" dirty="0" err="1">
                <a:solidFill>
                  <a:srgbClr val="E0E2E4"/>
                </a:solidFill>
                <a:highlight>
                  <a:srgbClr val="293134"/>
                </a:highlight>
                <a:latin typeface="Consolas" panose="020B0609020204030204" pitchFamily="49" charset="0"/>
                <a:cs typeface="Consolas" panose="020B0609020204030204" pitchFamily="49" charset="0"/>
              </a:rPr>
              <a:t>update</a:t>
            </a:r>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a:p>
            <a:r>
              <a:rPr lang="de-DE" sz="1200" dirty="0">
                <a:solidFill>
                  <a:srgbClr val="E8E2B7"/>
                </a:solidFill>
                <a:highlight>
                  <a:srgbClr val="293134"/>
                </a:highlight>
                <a:latin typeface="Consolas" panose="020B0609020204030204" pitchFamily="49" charset="0"/>
                <a:cs typeface="Consolas" panose="020B0609020204030204" pitchFamily="49" charset="0"/>
              </a:rPr>
              <a:t>}</a:t>
            </a:r>
            <a:endParaRPr lang="de-DE" sz="1200"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731260024"/>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ECS: My experience</a:t>
            </a:r>
            <a:endParaRPr lang="en-US" dirty="0"/>
          </a:p>
        </p:txBody>
      </p:sp>
      <p:sp>
        <p:nvSpPr>
          <p:cNvPr id="3" name="Content Placeholder 2"/>
          <p:cNvSpPr>
            <a:spLocks noGrp="1"/>
          </p:cNvSpPr>
          <p:nvPr>
            <p:ph idx="1"/>
          </p:nvPr>
        </p:nvSpPr>
        <p:spPr/>
        <p:txBody>
          <a:bodyPr/>
          <a:lstStyle/>
          <a:p>
            <a:pPr>
              <a:lnSpc>
                <a:spcPct val="100000"/>
              </a:lnSpc>
              <a:spcBef>
                <a:spcPts val="0"/>
              </a:spcBef>
            </a:pPr>
            <a:r>
              <a:rPr lang="pl-PL" dirty="0" smtClean="0"/>
              <a:t>Very easy to use (with a good library)</a:t>
            </a:r>
          </a:p>
          <a:p>
            <a:pPr>
              <a:lnSpc>
                <a:spcPct val="100000"/>
              </a:lnSpc>
              <a:spcBef>
                <a:spcPts val="0"/>
              </a:spcBef>
            </a:pPr>
            <a:r>
              <a:rPr lang="en-US" dirty="0" smtClean="0"/>
              <a:t>Encourages code reuse/generic behaviors</a:t>
            </a:r>
          </a:p>
          <a:p>
            <a:pPr>
              <a:lnSpc>
                <a:spcPct val="100000"/>
              </a:lnSpc>
              <a:spcBef>
                <a:spcPts val="0"/>
              </a:spcBef>
            </a:pPr>
            <a:r>
              <a:rPr lang="en-US" dirty="0" smtClean="0"/>
              <a:t>Encourages more “declarative” coding</a:t>
            </a:r>
          </a:p>
          <a:p>
            <a:pPr>
              <a:lnSpc>
                <a:spcPct val="100000"/>
              </a:lnSpc>
              <a:spcBef>
                <a:spcPts val="0"/>
              </a:spcBef>
            </a:pPr>
            <a:r>
              <a:rPr lang="en-US" dirty="0" smtClean="0"/>
              <a:t>Explicit update order is </a:t>
            </a:r>
            <a:r>
              <a:rPr lang="en-US" dirty="0" smtClean="0"/>
              <a:t>very useful</a:t>
            </a:r>
            <a:endParaRPr lang="pl-PL" dirty="0" smtClean="0"/>
          </a:p>
          <a:p>
            <a:pPr>
              <a:lnSpc>
                <a:spcPct val="100000"/>
              </a:lnSpc>
              <a:spcBef>
                <a:spcPts val="0"/>
              </a:spcBef>
            </a:pPr>
            <a:endParaRPr lang="pl-PL" dirty="0"/>
          </a:p>
          <a:p>
            <a:pPr>
              <a:lnSpc>
                <a:spcPct val="100000"/>
              </a:lnSpc>
              <a:spcBef>
                <a:spcPts val="0"/>
              </a:spcBef>
            </a:pPr>
            <a:r>
              <a:rPr lang="pl-PL" dirty="0" smtClean="0"/>
              <a:t>Solutions can be less obvious </a:t>
            </a:r>
            <a:r>
              <a:rPr lang="pl-PL" dirty="0" err="1" smtClean="0"/>
              <a:t>at</a:t>
            </a:r>
            <a:r>
              <a:rPr lang="pl-PL" dirty="0" smtClean="0"/>
              <a:t> </a:t>
            </a:r>
            <a:r>
              <a:rPr lang="pl-PL" dirty="0" err="1" smtClean="0"/>
              <a:t>first</a:t>
            </a:r>
            <a:endParaRPr lang="pl-PL" dirty="0" smtClean="0"/>
          </a:p>
          <a:p>
            <a:pPr>
              <a:lnSpc>
                <a:spcPct val="100000"/>
              </a:lnSpc>
              <a:spcBef>
                <a:spcPts val="0"/>
              </a:spcBef>
            </a:pPr>
            <a:r>
              <a:rPr lang="pl-PL" dirty="0" err="1" smtClean="0"/>
              <a:t>Needs</a:t>
            </a:r>
            <a:r>
              <a:rPr lang="pl-PL" dirty="0" smtClean="0"/>
              <a:t> </a:t>
            </a:r>
            <a:r>
              <a:rPr lang="pl-PL" dirty="0" err="1" smtClean="0"/>
              <a:t>some</a:t>
            </a:r>
            <a:r>
              <a:rPr lang="pl-PL" dirty="0" smtClean="0"/>
              <a:t> „</a:t>
            </a:r>
            <a:r>
              <a:rPr lang="pl-PL" dirty="0" err="1" smtClean="0"/>
              <a:t>getting</a:t>
            </a:r>
            <a:r>
              <a:rPr lang="pl-PL" dirty="0" smtClean="0"/>
              <a:t> </a:t>
            </a:r>
            <a:r>
              <a:rPr lang="pl-PL" dirty="0" err="1" smtClean="0"/>
              <a:t>used</a:t>
            </a:r>
            <a:r>
              <a:rPr lang="pl-PL" dirty="0" smtClean="0"/>
              <a:t> to”</a:t>
            </a:r>
            <a:endParaRPr lang="en-US" dirty="0" smtClean="0"/>
          </a:p>
        </p:txBody>
      </p:sp>
      <p:sp>
        <p:nvSpPr>
          <p:cNvPr id="4" name="Slide Number Placeholder 3"/>
          <p:cNvSpPr>
            <a:spLocks noGrp="1"/>
          </p:cNvSpPr>
          <p:nvPr>
            <p:ph type="sldNum" sz="quarter" idx="12"/>
          </p:nvPr>
        </p:nvSpPr>
        <p:spPr/>
        <p:txBody>
          <a:bodyPr/>
          <a:lstStyle/>
          <a:p>
            <a:fld id="{D57F1E4F-1CFF-5643-939E-217C01CDF565}" type="slidenum">
              <a:rPr lang="en-US" smtClean="0"/>
              <a:pPr/>
              <a:t>77</a:t>
            </a:fld>
            <a:endParaRPr lang="en-US" dirty="0"/>
          </a:p>
        </p:txBody>
      </p:sp>
    </p:spTree>
    <p:extLst>
      <p:ext uri="{BB962C8B-B14F-4D97-AF65-F5344CB8AC3E}">
        <p14:creationId xmlns:p14="http://schemas.microsoft.com/office/powerpoint/2010/main" val="510888416"/>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Funny hacks and trivia</a:t>
            </a:r>
            <a:endParaRPr lang="en-US" dirty="0"/>
          </a:p>
        </p:txBody>
      </p:sp>
    </p:spTree>
    <p:extLst>
      <p:ext uri="{BB962C8B-B14F-4D97-AF65-F5344CB8AC3E}">
        <p14:creationId xmlns:p14="http://schemas.microsoft.com/office/powerpoint/2010/main" val="686374996"/>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(Not so random) random numbers</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79</a:t>
            </a:fld>
            <a:endParaRPr lang="en-US" dirty="0"/>
          </a:p>
        </p:txBody>
      </p:sp>
      <p:sp>
        <p:nvSpPr>
          <p:cNvPr id="6" name="Rectangle 5"/>
          <p:cNvSpPr/>
          <p:nvPr/>
        </p:nvSpPr>
        <p:spPr>
          <a:xfrm>
            <a:off x="914400" y="1826736"/>
            <a:ext cx="7861300" cy="1938992"/>
          </a:xfrm>
          <a:prstGeom prst="rect">
            <a:avLst/>
          </a:prstGeom>
          <a:solidFill>
            <a:srgbClr val="293134"/>
          </a:solidFill>
        </p:spPr>
        <p:txBody>
          <a:bodyPr wrap="square">
            <a:spAutoFit/>
          </a:bodyPr>
          <a:lstStyle/>
          <a:p>
            <a:r>
              <a:rPr lang="de-DE" sz="2400" dirty="0" err="1">
                <a:solidFill>
                  <a:srgbClr val="678CB1"/>
                </a:solidFill>
                <a:highlight>
                  <a:srgbClr val="293134"/>
                </a:highlight>
                <a:latin typeface="Consolas" panose="020B0609020204030204" pitchFamily="49" charset="0"/>
                <a:cs typeface="Consolas" panose="020B0609020204030204" pitchFamily="49" charset="0"/>
              </a:rPr>
              <a:t>int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E0E2E4"/>
                </a:solidFill>
                <a:highlight>
                  <a:srgbClr val="293134"/>
                </a:highlight>
                <a:latin typeface="Consolas" panose="020B0609020204030204" pitchFamily="49" charset="0"/>
                <a:cs typeface="Consolas" panose="020B0609020204030204" pitchFamily="49" charset="0"/>
              </a:rPr>
              <a:t>random_number</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err="1">
                <a:solidFill>
                  <a:srgbClr val="678CB1"/>
                </a:solidFill>
                <a:highlight>
                  <a:srgbClr val="293134"/>
                </a:highlight>
                <a:latin typeface="Consolas" panose="020B0609020204030204" pitchFamily="49" charset="0"/>
                <a:cs typeface="Consolas" panose="020B0609020204030204" pitchFamily="49" charset="0"/>
              </a:rPr>
              <a:t>static</a:t>
            </a:r>
            <a:r>
              <a:rPr lang="de-DE" sz="2400" dirty="0">
                <a:solidFill>
                  <a:srgbClr val="E0E2E4"/>
                </a:solidFill>
                <a:highlight>
                  <a:srgbClr val="293134"/>
                </a:highlight>
                <a:latin typeface="Consolas" panose="020B0609020204030204" pitchFamily="49" charset="0"/>
                <a:cs typeface="Consolas" panose="020B0609020204030204" pitchFamily="49" charset="0"/>
              </a:rPr>
              <a:t> uint8_t </a:t>
            </a:r>
            <a:r>
              <a:rPr lang="de-DE" sz="2400" dirty="0" err="1">
                <a:solidFill>
                  <a:srgbClr val="E0E2E4"/>
                </a:solidFill>
                <a:highlight>
                  <a:srgbClr val="293134"/>
                </a:highlight>
                <a:latin typeface="Consolas" panose="020B0609020204030204" pitchFamily="49" charset="0"/>
                <a:cs typeface="Consolas" panose="020B0609020204030204" pitchFamily="49" charset="0"/>
              </a:rPr>
              <a:t>index</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FFCD22"/>
                </a:solidFill>
                <a:highlight>
                  <a:srgbClr val="293134"/>
                </a:highlight>
                <a:latin typeface="Consolas" panose="020B0609020204030204" pitchFamily="49" charset="0"/>
                <a:cs typeface="Consolas" panose="020B0609020204030204" pitchFamily="49" charset="0"/>
              </a:rPr>
              <a:t>0</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index</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0E2E4"/>
                </a:solidFill>
                <a:highlight>
                  <a:srgbClr val="293134"/>
                </a:highlight>
                <a:latin typeface="Consolas" panose="020B0609020204030204" pitchFamily="49" charset="0"/>
                <a:cs typeface="Consolas" panose="020B0609020204030204" pitchFamily="49" charset="0"/>
              </a:rPr>
              <a:t>  </a:t>
            </a:r>
            <a:r>
              <a:rPr lang="de-DE" sz="2400" b="1" dirty="0" err="1">
                <a:solidFill>
                  <a:srgbClr val="93C763"/>
                </a:solidFill>
                <a:highlight>
                  <a:srgbClr val="293134"/>
                </a:highlight>
                <a:latin typeface="Consolas" panose="020B0609020204030204" pitchFamily="49" charset="0"/>
                <a:cs typeface="Consolas" panose="020B0609020204030204" pitchFamily="49" charset="0"/>
              </a:rPr>
              <a:t>return</a:t>
            </a:r>
            <a:r>
              <a:rPr lang="de-DE" sz="2400" dirty="0">
                <a:solidFill>
                  <a:srgbClr val="E0E2E4"/>
                </a:solidFill>
                <a:highlight>
                  <a:srgbClr val="293134"/>
                </a:highlight>
                <a:latin typeface="Consolas" panose="020B0609020204030204" pitchFamily="49" charset="0"/>
                <a:cs typeface="Consolas" panose="020B0609020204030204" pitchFamily="49" charset="0"/>
              </a:rPr>
              <a:t> RANDOM_NUMBER_TABLE</a:t>
            </a:r>
            <a:r>
              <a:rPr lang="de-DE" sz="2400" dirty="0">
                <a:solidFill>
                  <a:srgbClr val="E8E2B7"/>
                </a:solidFill>
                <a:highlight>
                  <a:srgbClr val="293134"/>
                </a:highlight>
                <a:latin typeface="Consolas" panose="020B0609020204030204" pitchFamily="49" charset="0"/>
                <a:cs typeface="Consolas" panose="020B0609020204030204" pitchFamily="49" charset="0"/>
              </a:rPr>
              <a:t>[</a:t>
            </a:r>
            <a:r>
              <a:rPr lang="de-DE" sz="2400" dirty="0" err="1">
                <a:solidFill>
                  <a:srgbClr val="E0E2E4"/>
                </a:solidFill>
                <a:highlight>
                  <a:srgbClr val="293134"/>
                </a:highlight>
                <a:latin typeface="Consolas" panose="020B0609020204030204" pitchFamily="49" charset="0"/>
                <a:cs typeface="Consolas" panose="020B0609020204030204" pitchFamily="49" charset="0"/>
              </a:rPr>
              <a:t>index</a:t>
            </a:r>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a:p>
            <a:r>
              <a:rPr lang="de-DE" sz="2400" dirty="0">
                <a:solidFill>
                  <a:srgbClr val="E8E2B7"/>
                </a:solidFill>
                <a:highlight>
                  <a:srgbClr val="293134"/>
                </a:highlight>
                <a:latin typeface="Consolas" panose="020B0609020204030204" pitchFamily="49" charset="0"/>
                <a:cs typeface="Consolas" panose="020B0609020204030204" pitchFamily="49" charset="0"/>
              </a:rPr>
              <a:t>}</a:t>
            </a:r>
            <a:endParaRPr lang="de-DE" sz="2400" dirty="0">
              <a:solidFill>
                <a:srgbClr val="E0E2E4"/>
              </a:solidFill>
              <a:highlight>
                <a:srgbClr val="293134"/>
              </a:highlight>
              <a:latin typeface="Consolas" panose="020B0609020204030204" pitchFamily="49" charset="0"/>
              <a:cs typeface="Consolas" panose="020B0609020204030204" pitchFamily="49" charset="0"/>
            </a:endParaRPr>
          </a:p>
        </p:txBody>
      </p:sp>
    </p:spTree>
    <p:extLst>
      <p:ext uri="{BB962C8B-B14F-4D97-AF65-F5344CB8AC3E}">
        <p14:creationId xmlns:p14="http://schemas.microsoft.com/office/powerpoint/2010/main" val="189309748"/>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VGA Graphics</a:t>
            </a:r>
            <a:endParaRPr lang="en-US" dirty="0"/>
          </a:p>
        </p:txBody>
      </p:sp>
      <p:sp>
        <p:nvSpPr>
          <p:cNvPr id="3" name="Content Placeholder 2"/>
          <p:cNvSpPr>
            <a:spLocks noGrp="1"/>
          </p:cNvSpPr>
          <p:nvPr>
            <p:ph idx="1"/>
          </p:nvPr>
        </p:nvSpPr>
        <p:spPr/>
        <p:txBody>
          <a:bodyPr/>
          <a:lstStyle/>
          <a:p>
            <a:r>
              <a:rPr lang="en-US" dirty="0" smtClean="0"/>
              <a:t>First release: 1987</a:t>
            </a:r>
          </a:p>
          <a:p>
            <a:r>
              <a:rPr lang="en-US" dirty="0" smtClean="0"/>
              <a:t>(min.) 256 KB VRAM</a:t>
            </a:r>
          </a:p>
          <a:p>
            <a:r>
              <a:rPr lang="en-US" dirty="0" smtClean="0"/>
              <a:t>16 or 256 color palettes</a:t>
            </a:r>
          </a:p>
          <a:p>
            <a:r>
              <a:rPr lang="en-US" dirty="0" smtClean="0"/>
              <a:t>Common resolutions:</a:t>
            </a:r>
          </a:p>
          <a:p>
            <a:pPr lvl="1"/>
            <a:r>
              <a:rPr lang="en-US" dirty="0" smtClean="0"/>
              <a:t>640x480</a:t>
            </a:r>
          </a:p>
          <a:p>
            <a:pPr lvl="1"/>
            <a:r>
              <a:rPr lang="en-US" dirty="0" smtClean="0"/>
              <a:t>640x350</a:t>
            </a:r>
          </a:p>
          <a:p>
            <a:pPr lvl="1"/>
            <a:r>
              <a:rPr lang="en-US" dirty="0" smtClean="0"/>
              <a:t>640x200</a:t>
            </a:r>
          </a:p>
          <a:p>
            <a:pPr lvl="1"/>
            <a:r>
              <a:rPr lang="en-US" dirty="0" smtClean="0"/>
              <a:t>320x200</a:t>
            </a:r>
          </a:p>
        </p:txBody>
      </p:sp>
      <p:pic>
        <p:nvPicPr>
          <p:cNvPr id="4" name="Picture 3"/>
          <p:cNvPicPr>
            <a:picLocks noChangeAspect="1"/>
          </p:cNvPicPr>
          <p:nvPr/>
        </p:nvPicPr>
        <p:blipFill>
          <a:blip r:embed="rId2"/>
          <a:stretch>
            <a:fillRect/>
          </a:stretch>
        </p:blipFill>
        <p:spPr>
          <a:xfrm rot="5400000">
            <a:off x="6607440" y="1488548"/>
            <a:ext cx="6297613" cy="3880904"/>
          </a:xfrm>
          <a:prstGeom prst="rect">
            <a:avLst/>
          </a:prstGeom>
        </p:spPr>
      </p:pic>
      <p:sp>
        <p:nvSpPr>
          <p:cNvPr id="5" name="TextBox 4"/>
          <p:cNvSpPr txBox="1"/>
          <p:nvPr/>
        </p:nvSpPr>
        <p:spPr>
          <a:xfrm>
            <a:off x="838200" y="6019512"/>
            <a:ext cx="4738541" cy="584775"/>
          </a:xfrm>
          <a:prstGeom prst="rect">
            <a:avLst/>
          </a:prstGeom>
          <a:noFill/>
        </p:spPr>
        <p:txBody>
          <a:bodyPr wrap="none" rtlCol="0">
            <a:spAutoFit/>
          </a:bodyPr>
          <a:lstStyle/>
          <a:p>
            <a:r>
              <a:rPr lang="en-US" sz="1600" dirty="0"/>
              <a:t>http://</a:t>
            </a:r>
            <a:r>
              <a:rPr lang="en-US" sz="1600" dirty="0" err="1"/>
              <a:t>www.vgamuseum.info</a:t>
            </a:r>
            <a:r>
              <a:rPr lang="en-US" sz="1600" dirty="0"/>
              <a:t>/images/</a:t>
            </a:r>
            <a:r>
              <a:rPr lang="en-US" sz="1600" dirty="0" err="1"/>
              <a:t>palcal</a:t>
            </a:r>
            <a:r>
              <a:rPr lang="en-US" sz="1600" dirty="0"/>
              <a:t>/cirrus</a:t>
            </a:r>
            <a:r>
              <a:rPr lang="en-US" sz="1600" dirty="0" smtClean="0"/>
              <a:t>/</a:t>
            </a:r>
          </a:p>
          <a:p>
            <a:r>
              <a:rPr lang="en-US" sz="1600" dirty="0" smtClean="0"/>
              <a:t>669_vga-cl34_w_cirrus_logic_cl-5434-hc-d_top_hq.jpg</a:t>
            </a:r>
            <a:endParaRPr lang="en-US" sz="1600"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8</a:t>
            </a:fld>
            <a:endParaRPr lang="en-US" dirty="0"/>
          </a:p>
        </p:txBody>
      </p:sp>
    </p:spTree>
    <p:extLst>
      <p:ext uri="{BB962C8B-B14F-4D97-AF65-F5344CB8AC3E}">
        <p14:creationId xmlns:p14="http://schemas.microsoft.com/office/powerpoint/2010/main" val="1478271241"/>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p:nvPr/>
        </p:nvSpPr>
        <p:spPr>
          <a:xfrm>
            <a:off x="838200" y="1827401"/>
            <a:ext cx="10858500" cy="4801314"/>
          </a:xfrm>
          <a:prstGeom prst="rect">
            <a:avLst/>
          </a:prstGeom>
          <a:solidFill>
            <a:srgbClr val="293134"/>
          </a:solidFill>
        </p:spPr>
        <p:txBody>
          <a:bodyPr wrap="square">
            <a:spAutoFit/>
          </a:bodyPr>
          <a:lstStyle/>
          <a:p>
            <a:r>
              <a:rPr lang="en-US" dirty="0" err="1">
                <a:solidFill>
                  <a:srgbClr val="678CB1"/>
                </a:solidFill>
                <a:highlight>
                  <a:srgbClr val="293134"/>
                </a:highlight>
                <a:latin typeface="Consolas" panose="020B0609020204030204" pitchFamily="49" charset="0"/>
                <a:cs typeface="Consolas" panose="020B0609020204030204" pitchFamily="49" charset="0"/>
              </a:rPr>
              <a:t>const</a:t>
            </a:r>
            <a:r>
              <a:rPr lang="en-US" dirty="0">
                <a:solidFill>
                  <a:srgbClr val="E0E2E4"/>
                </a:solidFill>
                <a:highlight>
                  <a:srgbClr val="293134"/>
                </a:highlight>
                <a:latin typeface="Consolas" panose="020B0609020204030204" pitchFamily="49" charset="0"/>
                <a:cs typeface="Consolas" panose="020B0609020204030204" pitchFamily="49" charset="0"/>
              </a:rPr>
              <a:t> </a:t>
            </a:r>
            <a:r>
              <a:rPr lang="en-US" dirty="0" err="1">
                <a:solidFill>
                  <a:srgbClr val="E0E2E4"/>
                </a:solidFill>
                <a:highlight>
                  <a:srgbClr val="293134"/>
                </a:highlight>
                <a:latin typeface="Consolas" panose="020B0609020204030204" pitchFamily="49" charset="0"/>
                <a:cs typeface="Consolas" panose="020B0609020204030204" pitchFamily="49" charset="0"/>
              </a:rPr>
              <a:t>std</a:t>
            </a:r>
            <a:r>
              <a:rPr lang="en-US" dirty="0">
                <a:solidFill>
                  <a:srgbClr val="E8E2B7"/>
                </a:solidFill>
                <a:highlight>
                  <a:srgbClr val="293134"/>
                </a:highlight>
                <a:latin typeface="Consolas" panose="020B0609020204030204" pitchFamily="49" charset="0"/>
                <a:cs typeface="Consolas" panose="020B0609020204030204" pitchFamily="49" charset="0"/>
              </a:rPr>
              <a:t>::</a:t>
            </a:r>
            <a:r>
              <a:rPr lang="en-US" dirty="0">
                <a:solidFill>
                  <a:srgbClr val="E0E2E4"/>
                </a:solidFill>
                <a:highlight>
                  <a:srgbClr val="293134"/>
                </a:highlight>
                <a:latin typeface="Consolas" panose="020B0609020204030204" pitchFamily="49" charset="0"/>
                <a:cs typeface="Consolas" panose="020B0609020204030204" pitchFamily="49" charset="0"/>
              </a:rPr>
              <a:t>array</a:t>
            </a:r>
            <a:r>
              <a:rPr lang="en-US" dirty="0">
                <a:solidFill>
                  <a:srgbClr val="E8E2B7"/>
                </a:solidFill>
                <a:highlight>
                  <a:srgbClr val="293134"/>
                </a:highlight>
                <a:latin typeface="Consolas" panose="020B0609020204030204" pitchFamily="49" charset="0"/>
                <a:cs typeface="Consolas" panose="020B0609020204030204" pitchFamily="49" charset="0"/>
              </a:rPr>
              <a:t>&lt;</a:t>
            </a:r>
            <a:r>
              <a:rPr lang="en-US" dirty="0" err="1">
                <a:solidFill>
                  <a:srgbClr val="678CB1"/>
                </a:solidFill>
                <a:highlight>
                  <a:srgbClr val="293134"/>
                </a:highlight>
                <a:latin typeface="Consolas" panose="020B0609020204030204" pitchFamily="49" charset="0"/>
                <a:cs typeface="Consolas" panose="020B0609020204030204" pitchFamily="49" charset="0"/>
              </a:rPr>
              <a:t>int</a:t>
            </a:r>
            <a:r>
              <a:rPr lang="en-US" dirty="0">
                <a:solidFill>
                  <a:srgbClr val="E8E2B7"/>
                </a:solidFill>
                <a:highlight>
                  <a:srgbClr val="293134"/>
                </a:highlight>
                <a:latin typeface="Consolas" panose="020B0609020204030204" pitchFamily="49" charset="0"/>
                <a:cs typeface="Consolas" panose="020B0609020204030204" pitchFamily="49" charset="0"/>
              </a:rPr>
              <a:t>,</a:t>
            </a:r>
            <a:r>
              <a:rPr lang="en-US" dirty="0">
                <a:solidFill>
                  <a:srgbClr val="E0E2E4"/>
                </a:solidFill>
                <a:highlight>
                  <a:srgbClr val="293134"/>
                </a:highlight>
                <a:latin typeface="Consolas" panose="020B0609020204030204" pitchFamily="49" charset="0"/>
                <a:cs typeface="Consolas" panose="020B0609020204030204" pitchFamily="49" charset="0"/>
              </a:rPr>
              <a:t> </a:t>
            </a:r>
            <a:r>
              <a:rPr lang="en-US" dirty="0">
                <a:solidFill>
                  <a:srgbClr val="FFCD22"/>
                </a:solidFill>
                <a:highlight>
                  <a:srgbClr val="293134"/>
                </a:highlight>
                <a:latin typeface="Consolas" panose="020B0609020204030204" pitchFamily="49" charset="0"/>
                <a:cs typeface="Consolas" panose="020B0609020204030204" pitchFamily="49" charset="0"/>
              </a:rPr>
              <a:t>256</a:t>
            </a:r>
            <a:r>
              <a:rPr lang="en-US" dirty="0">
                <a:solidFill>
                  <a:srgbClr val="E8E2B7"/>
                </a:solidFill>
                <a:highlight>
                  <a:srgbClr val="293134"/>
                </a:highlight>
                <a:latin typeface="Consolas" panose="020B0609020204030204" pitchFamily="49" charset="0"/>
                <a:cs typeface="Consolas" panose="020B0609020204030204" pitchFamily="49" charset="0"/>
              </a:rPr>
              <a:t>&gt;</a:t>
            </a:r>
            <a:r>
              <a:rPr lang="en-US" dirty="0">
                <a:solidFill>
                  <a:srgbClr val="E0E2E4"/>
                </a:solidFill>
                <a:highlight>
                  <a:srgbClr val="293134"/>
                </a:highlight>
                <a:latin typeface="Consolas" panose="020B0609020204030204" pitchFamily="49" charset="0"/>
                <a:cs typeface="Consolas" panose="020B0609020204030204" pitchFamily="49" charset="0"/>
              </a:rPr>
              <a:t> RANDOM_NUMBER_TABLE</a:t>
            </a:r>
            <a:r>
              <a:rPr lang="en-US" dirty="0">
                <a:solidFill>
                  <a:srgbClr val="E8E2B7"/>
                </a:solidFill>
                <a:highlight>
                  <a:srgbClr val="293134"/>
                </a:highlight>
                <a:latin typeface="Consolas" panose="020B0609020204030204" pitchFamily="49" charset="0"/>
                <a:cs typeface="Consolas" panose="020B0609020204030204" pitchFamily="49" charset="0"/>
              </a:rPr>
              <a:t>{</a:t>
            </a:r>
            <a:endParaRPr lang="en-US"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254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211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47</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154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205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110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212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211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200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188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202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184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190</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152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252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182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202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182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181</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156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219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239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135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235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138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212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113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239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111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136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156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138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135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203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113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181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113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80</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250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255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237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112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239</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184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206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45</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63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114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159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139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194</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253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186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138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251</a:t>
            </a:r>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52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231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232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76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221</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216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212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106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p>
          <a:p>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98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43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39</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175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254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145</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190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84</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118</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222</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187</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136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120</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163</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236</a:t>
            </a:r>
            <a:r>
              <a:rPr lang="de-DE" dirty="0">
                <a:solidFill>
                  <a:srgbClr val="E8E2B7"/>
                </a:solidFill>
                <a:highlight>
                  <a:srgbClr val="293134"/>
                </a:highlight>
                <a:latin typeface="Consolas" panose="020B0609020204030204" pitchFamily="49" charset="0"/>
                <a:cs typeface="Consolas" panose="020B0609020204030204" pitchFamily="49" charset="0"/>
              </a:rPr>
              <a:t>,</a:t>
            </a:r>
            <a:r>
              <a:rPr lang="de-DE" dirty="0">
                <a:solidFill>
                  <a:srgbClr val="E0E2E4"/>
                </a:solidFill>
                <a:highlight>
                  <a:srgbClr val="293134"/>
                </a:highlight>
                <a:latin typeface="Consolas" panose="020B0609020204030204" pitchFamily="49" charset="0"/>
                <a:cs typeface="Consolas" panose="020B0609020204030204" pitchFamily="49" charset="0"/>
              </a:rPr>
              <a:t> </a:t>
            </a:r>
            <a:r>
              <a:rPr lang="de-DE" dirty="0">
                <a:solidFill>
                  <a:srgbClr val="FFCD22"/>
                </a:solidFill>
                <a:highlight>
                  <a:srgbClr val="293134"/>
                </a:highlight>
                <a:latin typeface="Consolas" panose="020B0609020204030204" pitchFamily="49" charset="0"/>
                <a:cs typeface="Consolas" panose="020B0609020204030204" pitchFamily="49" charset="0"/>
              </a:rPr>
              <a:t>249</a:t>
            </a:r>
            <a:endParaRPr lang="de-DE" dirty="0">
              <a:solidFill>
                <a:srgbClr val="E0E2E4"/>
              </a:solidFill>
              <a:highlight>
                <a:srgbClr val="293134"/>
              </a:highlight>
              <a:latin typeface="Consolas" panose="020B0609020204030204" pitchFamily="49" charset="0"/>
              <a:cs typeface="Consolas" panose="020B0609020204030204" pitchFamily="49" charset="0"/>
            </a:endParaRPr>
          </a:p>
          <a:p>
            <a:r>
              <a:rPr lang="de-DE" dirty="0">
                <a:solidFill>
                  <a:srgbClr val="E8E2B7"/>
                </a:solidFill>
                <a:highlight>
                  <a:srgbClr val="293134"/>
                </a:highlight>
                <a:latin typeface="Consolas" panose="020B0609020204030204" pitchFamily="49" charset="0"/>
                <a:cs typeface="Consolas" panose="020B0609020204030204" pitchFamily="49" charset="0"/>
              </a:rPr>
              <a:t>};</a:t>
            </a:r>
            <a:endParaRPr lang="de-DE" dirty="0">
              <a:solidFill>
                <a:srgbClr val="E0E2E4"/>
              </a:solidFill>
              <a:highlight>
                <a:srgbClr val="293134"/>
              </a:highlight>
              <a:latin typeface="Consolas" panose="020B0609020204030204" pitchFamily="49" charset="0"/>
              <a:cs typeface="Consolas" panose="020B0609020204030204" pitchFamily="49" charset="0"/>
            </a:endParaRPr>
          </a:p>
        </p:txBody>
      </p:sp>
      <p:sp>
        <p:nvSpPr>
          <p:cNvPr id="2" name="Title 1"/>
          <p:cNvSpPr>
            <a:spLocks noGrp="1"/>
          </p:cNvSpPr>
          <p:nvPr>
            <p:ph type="title"/>
          </p:nvPr>
        </p:nvSpPr>
        <p:spPr/>
        <p:txBody>
          <a:bodyPr/>
          <a:lstStyle/>
          <a:p>
            <a:r>
              <a:rPr lang="en-US" dirty="0" smtClean="0"/>
              <a:t>(Not so random) random numbers</a:t>
            </a:r>
            <a:endParaRPr lang="en-US" dirty="0"/>
          </a:p>
        </p:txBody>
      </p:sp>
    </p:spTree>
    <p:extLst>
      <p:ext uri="{BB962C8B-B14F-4D97-AF65-F5344CB8AC3E}">
        <p14:creationId xmlns:p14="http://schemas.microsoft.com/office/powerpoint/2010/main" val="895951098"/>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Clock deviation due to timer interrupt</a:t>
            </a:r>
            <a:endParaRPr lang="en-US" dirty="0"/>
          </a:p>
        </p:txBody>
      </p:sp>
      <p:sp>
        <p:nvSpPr>
          <p:cNvPr id="3" name="Content Placeholder 2"/>
          <p:cNvSpPr>
            <a:spLocks noGrp="1"/>
          </p:cNvSpPr>
          <p:nvPr>
            <p:ph idx="1"/>
          </p:nvPr>
        </p:nvSpPr>
        <p:spPr/>
        <p:txBody>
          <a:bodyPr>
            <a:normAutofit fontScale="92500"/>
          </a:bodyPr>
          <a:lstStyle/>
          <a:p>
            <a:pPr>
              <a:buNone/>
            </a:pPr>
            <a:r>
              <a:rPr lang="en-US" dirty="0"/>
              <a:t>Timer interrupt (INT 8): </a:t>
            </a:r>
            <a:r>
              <a:rPr lang="en-US" u="sng" dirty="0">
                <a:solidFill>
                  <a:schemeClr val="accent6"/>
                </a:solidFill>
                <a:hlinkClick r:id="rId2"/>
              </a:rPr>
              <a:t>https://</a:t>
            </a:r>
            <a:r>
              <a:rPr lang="en-US" u="sng" dirty="0" smtClean="0">
                <a:solidFill>
                  <a:schemeClr val="accent6"/>
                </a:solidFill>
                <a:hlinkClick r:id="rId2"/>
              </a:rPr>
              <a:t>en.wikipedia.org/wiki/Intel_8253</a:t>
            </a:r>
            <a:r>
              <a:rPr lang="en-US" u="sng" dirty="0" smtClean="0">
                <a:solidFill>
                  <a:schemeClr val="accent6"/>
                </a:solidFill>
              </a:rPr>
              <a:t> </a:t>
            </a:r>
            <a:endParaRPr lang="en-US" u="sng" dirty="0">
              <a:solidFill>
                <a:schemeClr val="accent6"/>
              </a:solidFill>
            </a:endParaRPr>
          </a:p>
          <a:p>
            <a:pPr>
              <a:buNone/>
            </a:pPr>
            <a:r>
              <a:rPr lang="en-US" dirty="0"/>
              <a:t>Regular frequency: 18.2 Hz</a:t>
            </a:r>
          </a:p>
          <a:p>
            <a:pPr>
              <a:buNone/>
            </a:pPr>
            <a:r>
              <a:rPr lang="en-US" dirty="0"/>
              <a:t>Default handler: Advance time-of-day, time-out floppy disk drive, </a:t>
            </a:r>
            <a:r>
              <a:rPr lang="is-IS" dirty="0"/>
              <a:t>…</a:t>
            </a:r>
          </a:p>
          <a:p>
            <a:pPr marL="0" marR="0" lvl="0" indent="0" defTabSz="914400" eaLnBrk="1" fontAlgn="auto" latinLnBrk="0" hangingPunct="1">
              <a:lnSpc>
                <a:spcPct val="100000"/>
              </a:lnSpc>
              <a:spcBef>
                <a:spcPts val="0"/>
              </a:spcBef>
              <a:spcAft>
                <a:spcPts val="0"/>
              </a:spcAft>
              <a:buClrTx/>
              <a:buSzTx/>
              <a:buFontTx/>
              <a:buNone/>
              <a:tabLst/>
              <a:defRPr/>
            </a:pPr>
            <a:endParaRPr lang="en-US" dirty="0" smtClean="0"/>
          </a:p>
          <a:p>
            <a:pPr>
              <a:buNone/>
            </a:pPr>
            <a:r>
              <a:rPr lang="is-IS" dirty="0"/>
              <a:t>Game reprograms timer to </a:t>
            </a:r>
            <a:r>
              <a:rPr lang="en-US" dirty="0"/>
              <a:t>approx. </a:t>
            </a:r>
            <a:r>
              <a:rPr lang="is-IS" dirty="0"/>
              <a:t>280 </a:t>
            </a:r>
            <a:r>
              <a:rPr lang="is-IS" dirty="0" smtClean="0"/>
              <a:t>Hz</a:t>
            </a:r>
          </a:p>
          <a:p>
            <a:pPr>
              <a:buNone/>
            </a:pPr>
            <a:r>
              <a:rPr lang="is-IS" dirty="0" smtClean="0"/>
              <a:t>invokes original handler every 15th time</a:t>
            </a:r>
          </a:p>
          <a:p>
            <a:pPr>
              <a:buNone/>
            </a:pPr>
            <a:endParaRPr lang="is-IS" dirty="0"/>
          </a:p>
          <a:p>
            <a:pPr>
              <a:buNone/>
            </a:pPr>
            <a:r>
              <a:rPr lang="en-US" dirty="0"/>
              <a:t>280 / 18.2 ≈ </a:t>
            </a:r>
            <a:r>
              <a:rPr lang="uk-UA" dirty="0"/>
              <a:t>15,38</a:t>
            </a:r>
            <a:r>
              <a:rPr lang="en-US" dirty="0"/>
              <a:t>5</a:t>
            </a:r>
          </a:p>
          <a:p>
            <a:pPr>
              <a:buNone/>
            </a:pPr>
            <a:r>
              <a:rPr lang="en-US" dirty="0"/>
              <a:t>280 / 15 ≈ </a:t>
            </a:r>
            <a:r>
              <a:rPr lang="is-IS" dirty="0"/>
              <a:t>18.6  </a:t>
            </a:r>
            <a:r>
              <a:rPr lang="is-IS" dirty="0">
                <a:sym typeface="Wingdings"/>
              </a:rPr>
              <a:t> clock runs </a:t>
            </a:r>
            <a:r>
              <a:rPr lang="fi-FI" dirty="0">
                <a:sym typeface="Wingdings"/>
              </a:rPr>
              <a:t> </a:t>
            </a:r>
            <a:r>
              <a:rPr lang="en-US" dirty="0"/>
              <a:t>≈ </a:t>
            </a:r>
            <a:r>
              <a:rPr lang="pl-PL" dirty="0"/>
              <a:t>2.5</a:t>
            </a:r>
            <a:r>
              <a:rPr lang="en-US" dirty="0"/>
              <a:t> % faster </a:t>
            </a:r>
            <a:r>
              <a:rPr lang="en-US" dirty="0">
                <a:sym typeface="Wingdings"/>
              </a:rPr>
              <a:t> 10 </a:t>
            </a:r>
            <a:r>
              <a:rPr lang="en-US" dirty="0" err="1">
                <a:sym typeface="Wingdings"/>
              </a:rPr>
              <a:t>hrs</a:t>
            </a:r>
            <a:r>
              <a:rPr lang="en-US" dirty="0">
                <a:sym typeface="Wingdings"/>
              </a:rPr>
              <a:t> game </a:t>
            </a:r>
            <a:r>
              <a:rPr lang="en-US" dirty="0"/>
              <a:t>≈</a:t>
            </a:r>
            <a:r>
              <a:rPr lang="en-US" dirty="0">
                <a:sym typeface="Wingdings"/>
              </a:rPr>
              <a:t> 15 min offset</a:t>
            </a:r>
            <a:endParaRPr lang="en-US" dirty="0"/>
          </a:p>
          <a:p>
            <a:pPr marL="0" marR="0" lvl="0" indent="0" defTabSz="91440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81</a:t>
            </a:fld>
            <a:endParaRPr lang="en-US" dirty="0"/>
          </a:p>
        </p:txBody>
      </p:sp>
    </p:spTree>
    <p:extLst>
      <p:ext uri="{BB962C8B-B14F-4D97-AF65-F5344CB8AC3E}">
        <p14:creationId xmlns:p14="http://schemas.microsoft.com/office/powerpoint/2010/main" val="1480388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animEffect transition="in" filter="fade">
                                      <p:cBhvr>
                                        <p:cTn id="7" dur="500"/>
                                        <p:tgtEl>
                                          <p:spTgt spid="3">
                                            <p:txEl>
                                              <p:pRg st="4" end="4"/>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5" end="5"/>
                                            </p:txEl>
                                          </p:spTgt>
                                        </p:tgtEl>
                                        <p:attrNameLst>
                                          <p:attrName>style.visibility</p:attrName>
                                        </p:attrNameLst>
                                      </p:cBhvr>
                                      <p:to>
                                        <p:strVal val="visible"/>
                                      </p:to>
                                    </p:set>
                                    <p:animEffect transition="in" filter="fade">
                                      <p:cBhvr>
                                        <p:cTn id="10" dur="500"/>
                                        <p:tgtEl>
                                          <p:spTgt spid="3">
                                            <p:txEl>
                                              <p:pRg st="5" end="5"/>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animEffect transition="in" filter="fade">
                                      <p:cBhvr>
                                        <p:cTn id="13" dur="500"/>
                                        <p:tgtEl>
                                          <p:spTgt spid="3">
                                            <p:txEl>
                                              <p:pRg st="7" end="7"/>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3">
                                            <p:txEl>
                                              <p:pRg st="8" end="8"/>
                                            </p:txEl>
                                          </p:spTgt>
                                        </p:tgtEl>
                                        <p:attrNameLst>
                                          <p:attrName>style.visibility</p:attrName>
                                        </p:attrNameLst>
                                      </p:cBhvr>
                                      <p:to>
                                        <p:strVal val="visible"/>
                                      </p:to>
                                    </p:set>
                                    <p:animEffect transition="in" filter="fade">
                                      <p:cBhvr>
                                        <p:cTn id="18" dur="500"/>
                                        <p:tgtEl>
                                          <p:spTgt spid="3">
                                            <p:txEl>
                                              <p:pRg st="8" end="8"/>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noAutofit/>
          </a:bodyPr>
          <a:lstStyle/>
          <a:p>
            <a:r>
              <a:rPr lang="en-US" sz="8000" dirty="0" smtClean="0"/>
              <a:t>Thanks for listening!</a:t>
            </a:r>
            <a:endParaRPr lang="en-US" sz="8000" dirty="0"/>
          </a:p>
        </p:txBody>
      </p:sp>
    </p:spTree>
    <p:extLst>
      <p:ext uri="{BB962C8B-B14F-4D97-AF65-F5344CB8AC3E}">
        <p14:creationId xmlns:p14="http://schemas.microsoft.com/office/powerpoint/2010/main" val="902237589"/>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2855000"/>
            <a:ext cx="12192000" cy="1148000"/>
          </a:xfrm>
        </p:spPr>
        <p:txBody>
          <a:bodyPr>
            <a:noAutofit/>
          </a:bodyPr>
          <a:lstStyle/>
          <a:p>
            <a:r>
              <a:rPr lang="en-US" sz="4800" dirty="0">
                <a:hlinkClick r:id="rId2"/>
              </a:rPr>
              <a:t>https://</a:t>
            </a:r>
            <a:r>
              <a:rPr lang="en-US" sz="4800" dirty="0" smtClean="0">
                <a:hlinkClick r:id="rId2"/>
              </a:rPr>
              <a:t>github.com/lethal-guitar/RigelEngine</a:t>
            </a:r>
            <a:endParaRPr lang="en-US" sz="4800" dirty="0"/>
          </a:p>
        </p:txBody>
      </p:sp>
    </p:spTree>
    <p:extLst>
      <p:ext uri="{BB962C8B-B14F-4D97-AF65-F5344CB8AC3E}">
        <p14:creationId xmlns:p14="http://schemas.microsoft.com/office/powerpoint/2010/main" val="139289948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AdLib</a:t>
            </a:r>
            <a:r>
              <a:rPr lang="en-US" dirty="0" smtClean="0"/>
              <a:t> and Sound Blaster sound</a:t>
            </a:r>
            <a:endParaRPr lang="en-US" dirty="0"/>
          </a:p>
        </p:txBody>
      </p:sp>
      <p:sp>
        <p:nvSpPr>
          <p:cNvPr id="3" name="Content Placeholder 2"/>
          <p:cNvSpPr>
            <a:spLocks noGrp="1"/>
          </p:cNvSpPr>
          <p:nvPr>
            <p:ph idx="1"/>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r>
              <a:rPr lang="en-US" dirty="0" err="1" smtClean="0"/>
              <a:t>AdLib</a:t>
            </a:r>
            <a:r>
              <a:rPr lang="en-US" dirty="0" smtClean="0"/>
              <a:t> (1987)</a:t>
            </a:r>
          </a:p>
          <a:p>
            <a:pPr>
              <a:lnSpc>
                <a:spcPct val="100000"/>
              </a:lnSpc>
              <a:spcBef>
                <a:spcPts val="0"/>
              </a:spcBef>
            </a:pPr>
            <a:r>
              <a:rPr lang="en-US" dirty="0"/>
              <a:t>A</a:t>
            </a:r>
            <a:r>
              <a:rPr lang="en-US" dirty="0" smtClean="0"/>
              <a:t>dd-on card with FM synthesizer chip</a:t>
            </a:r>
          </a:p>
          <a:p>
            <a:pPr>
              <a:lnSpc>
                <a:spcPct val="100000"/>
              </a:lnSpc>
              <a:spcBef>
                <a:spcPts val="0"/>
              </a:spcBef>
            </a:pPr>
            <a:r>
              <a:rPr lang="en-US" dirty="0" smtClean="0"/>
              <a:t>Intended for music, but can do some sounds</a:t>
            </a:r>
          </a:p>
          <a:p>
            <a:pPr>
              <a:lnSpc>
                <a:spcPct val="100000"/>
              </a:lnSpc>
              <a:spcBef>
                <a:spcPts val="0"/>
              </a:spcBef>
            </a:pPr>
            <a:endParaRPr lang="en-US" dirty="0"/>
          </a:p>
          <a:p>
            <a:pPr marL="0" indent="0">
              <a:lnSpc>
                <a:spcPct val="100000"/>
              </a:lnSpc>
              <a:spcBef>
                <a:spcPts val="0"/>
              </a:spcBef>
              <a:buNone/>
            </a:pPr>
            <a:r>
              <a:rPr lang="en-US" dirty="0" smtClean="0"/>
              <a:t>Sound Blaster (1989), Sound Blaster Pro (1991)</a:t>
            </a:r>
          </a:p>
          <a:p>
            <a:pPr>
              <a:lnSpc>
                <a:spcPct val="100000"/>
              </a:lnSpc>
              <a:spcBef>
                <a:spcPts val="0"/>
              </a:spcBef>
            </a:pPr>
            <a:r>
              <a:rPr lang="en-US" dirty="0" smtClean="0"/>
              <a:t>Full compatibility to </a:t>
            </a:r>
            <a:r>
              <a:rPr lang="en-US" dirty="0" err="1" smtClean="0"/>
              <a:t>AdLib</a:t>
            </a:r>
            <a:endParaRPr lang="en-US" dirty="0"/>
          </a:p>
          <a:p>
            <a:pPr lvl="1">
              <a:lnSpc>
                <a:spcPct val="100000"/>
              </a:lnSpc>
              <a:spcBef>
                <a:spcPts val="0"/>
              </a:spcBef>
            </a:pPr>
            <a:r>
              <a:rPr lang="en-US" dirty="0" smtClean="0"/>
              <a:t>Includes the same synthesizer chip</a:t>
            </a:r>
          </a:p>
          <a:p>
            <a:pPr>
              <a:lnSpc>
                <a:spcPct val="100000"/>
              </a:lnSpc>
              <a:spcBef>
                <a:spcPts val="0"/>
              </a:spcBef>
            </a:pPr>
            <a:r>
              <a:rPr lang="en-US" dirty="0" smtClean="0"/>
              <a:t>Additional support for digitized sound playback</a:t>
            </a:r>
          </a:p>
          <a:p>
            <a:pPr lvl="1">
              <a:lnSpc>
                <a:spcPct val="100000"/>
              </a:lnSpc>
              <a:spcBef>
                <a:spcPts val="0"/>
              </a:spcBef>
            </a:pPr>
            <a:r>
              <a:rPr lang="en-US" dirty="0" smtClean="0"/>
              <a:t>8-bit, 22.05 kHz (44.1 kHz on SB Pro)</a:t>
            </a:r>
            <a:endParaRPr lang="en-US" dirty="0"/>
          </a:p>
        </p:txBody>
      </p:sp>
      <p:pic>
        <p:nvPicPr>
          <p:cNvPr id="4" name="Picture 3"/>
          <p:cNvPicPr>
            <a:picLocks noChangeAspect="1"/>
          </p:cNvPicPr>
          <p:nvPr/>
        </p:nvPicPr>
        <p:blipFill>
          <a:blip r:embed="rId2"/>
          <a:stretch>
            <a:fillRect/>
          </a:stretch>
        </p:blipFill>
        <p:spPr>
          <a:xfrm rot="16200000">
            <a:off x="6847159" y="1703832"/>
            <a:ext cx="6289675" cy="3450336"/>
          </a:xfrm>
          <a:prstGeom prst="rect">
            <a:avLst/>
          </a:prstGeom>
        </p:spPr>
      </p:pic>
      <p:sp>
        <p:nvSpPr>
          <p:cNvPr id="5" name="Rectangle 4"/>
          <p:cNvSpPr/>
          <p:nvPr/>
        </p:nvSpPr>
        <p:spPr>
          <a:xfrm>
            <a:off x="838200" y="6218823"/>
            <a:ext cx="7353300" cy="338554"/>
          </a:xfrm>
          <a:prstGeom prst="rect">
            <a:avLst/>
          </a:prstGeom>
        </p:spPr>
        <p:txBody>
          <a:bodyPr wrap="square">
            <a:spAutoFit/>
          </a:bodyPr>
          <a:lstStyle/>
          <a:p>
            <a:r>
              <a:rPr lang="en-US" sz="1600" dirty="0"/>
              <a:t>http://</a:t>
            </a:r>
            <a:r>
              <a:rPr lang="en-US" sz="1600" dirty="0" err="1"/>
              <a:t>www.mediafire.com</a:t>
            </a:r>
            <a:r>
              <a:rPr lang="en-US" sz="1600" dirty="0"/>
              <a:t>/</a:t>
            </a:r>
            <a:r>
              <a:rPr lang="en-US" sz="1600" dirty="0" err="1"/>
              <a:t>convkey</a:t>
            </a:r>
            <a:r>
              <a:rPr lang="en-US" sz="1600" dirty="0"/>
              <a:t>/44ba/4qwdgeqjuummj35zg.jpg?size_id=a</a:t>
            </a:r>
          </a:p>
        </p:txBody>
      </p:sp>
      <p:sp>
        <p:nvSpPr>
          <p:cNvPr id="6" name="Slide Number Placeholder 5"/>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127521429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Custom 1">
      <a:dk1>
        <a:srgbClr val="000000"/>
      </a:dk1>
      <a:lt1>
        <a:srgbClr val="FFFFFF"/>
      </a:lt1>
      <a:dk2>
        <a:srgbClr val="44546A"/>
      </a:dk2>
      <a:lt2>
        <a:srgbClr val="E7E6E6"/>
      </a:lt2>
      <a:accent1>
        <a:srgbClr val="29AF8C"/>
      </a:accent1>
      <a:accent2>
        <a:srgbClr val="97BE49"/>
      </a:accent2>
      <a:accent3>
        <a:srgbClr val="3D9CCC"/>
      </a:accent3>
      <a:accent4>
        <a:srgbClr val="7C60C6"/>
      </a:accent4>
      <a:accent5>
        <a:srgbClr val="C9492C"/>
      </a:accent5>
      <a:accent6>
        <a:srgbClr val="D58C2E"/>
      </a:accent6>
      <a:hlink>
        <a:srgbClr val="FFC000"/>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3E4F19A7-A959-40BB-972C-4880BAF8EB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1248</TotalTime>
  <Words>3670</Words>
  <Application>Microsoft Macintosh PowerPoint</Application>
  <PresentationFormat>Widescreen</PresentationFormat>
  <Paragraphs>801</Paragraphs>
  <Slides>83</Slides>
  <Notes>18</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83</vt:i4>
      </vt:variant>
    </vt:vector>
  </HeadingPairs>
  <TitlesOfParts>
    <vt:vector size="90" baseType="lpstr">
      <vt:lpstr>Calibri</vt:lpstr>
      <vt:lpstr>Calibri Light</vt:lpstr>
      <vt:lpstr>Consolas</vt:lpstr>
      <vt:lpstr>Mangal</vt:lpstr>
      <vt:lpstr>Wingdings</vt:lpstr>
      <vt:lpstr>Arial</vt:lpstr>
      <vt:lpstr>Office Theme</vt:lpstr>
      <vt:lpstr>Rigel Engine</vt:lpstr>
      <vt:lpstr>The game: Duke Nukem II</vt:lpstr>
      <vt:lpstr>PowerPoint Presentation</vt:lpstr>
      <vt:lpstr>PowerPoint Presentation</vt:lpstr>
      <vt:lpstr>Hardware of the time</vt:lpstr>
      <vt:lpstr>CPUs</vt:lpstr>
      <vt:lpstr>CPUs</vt:lpstr>
      <vt:lpstr>VGA Graphics</vt:lpstr>
      <vt:lpstr>AdLib and Sound Blaster sound</vt:lpstr>
      <vt:lpstr>The project: Rigel Engine</vt:lpstr>
      <vt:lpstr>What is Rigel Engine?</vt:lpstr>
      <vt:lpstr>What is it not?</vt:lpstr>
      <vt:lpstr>Advantages of a modern re-implementation</vt:lpstr>
      <vt:lpstr>Similar projects</vt:lpstr>
      <vt:lpstr>Quick project overview</vt:lpstr>
      <vt:lpstr>Quick project overview</vt:lpstr>
      <vt:lpstr>Project evolution</vt:lpstr>
      <vt:lpstr>Implementation progress (Shareware only)</vt:lpstr>
      <vt:lpstr>Implemented enhancements</vt:lpstr>
      <vt:lpstr>Supported platforms</vt:lpstr>
      <vt:lpstr>Live Demo!</vt:lpstr>
      <vt:lpstr>Reverse Engineering the original</vt:lpstr>
      <vt:lpstr>Reverse engineering techniques</vt:lpstr>
      <vt:lpstr>Stepping through video captures</vt:lpstr>
      <vt:lpstr>Stepping through video captures</vt:lpstr>
      <vt:lpstr>Building custom levels for testing</vt:lpstr>
      <vt:lpstr>Disassembling with Ida Pro</vt:lpstr>
      <vt:lpstr>PowerPoint Presentation</vt:lpstr>
      <vt:lpstr>PowerPoint Presentation</vt:lpstr>
      <vt:lpstr>PowerPoint Presentation</vt:lpstr>
      <vt:lpstr>Disassembling: Workflow</vt:lpstr>
      <vt:lpstr>PowerPoint Presentation</vt:lpstr>
      <vt:lpstr>Disassembling: It’s not that bad!</vt:lpstr>
      <vt:lpstr>C++ goodies</vt:lpstr>
      <vt:lpstr>C libraries and std::unique_ptr</vt:lpstr>
      <vt:lpstr>C libraries and std::unique_ptr</vt:lpstr>
      <vt:lpstr>Determining the right deleter</vt:lpstr>
      <vt:lpstr>Defining a Ptr template</vt:lpstr>
      <vt:lpstr>Client code with helper class</vt:lpstr>
      <vt:lpstr>Client code with helper class</vt:lpstr>
      <vt:lpstr>Palette-based graphics</vt:lpstr>
      <vt:lpstr>Planar memory layout</vt:lpstr>
      <vt:lpstr>Planar memory layout</vt:lpstr>
      <vt:lpstr>Planar memory layout</vt:lpstr>
      <vt:lpstr>Planar memory layout</vt:lpstr>
      <vt:lpstr>Original graphics format</vt:lpstr>
      <vt:lpstr>Decoding the game’s graphics files</vt:lpstr>
      <vt:lpstr>Decoding the game’s graphics files</vt:lpstr>
      <vt:lpstr>Adapter iterator: bit-wise reading</vt:lpstr>
      <vt:lpstr>Adapter iterator: bit-wise reading</vt:lpstr>
      <vt:lpstr>Adapter iterator: Client code</vt:lpstr>
      <vt:lpstr>State machines for enemy AI: Example</vt:lpstr>
      <vt:lpstr>Red bird state machine</vt:lpstr>
      <vt:lpstr>”Old-school” approach</vt:lpstr>
      <vt:lpstr>Encoding states in a variant&lt;&gt;</vt:lpstr>
      <vt:lpstr>Pattern matching on the state</vt:lpstr>
      <vt:lpstr>Other uses for variant pattern matching</vt:lpstr>
      <vt:lpstr>Pattern matching in C++</vt:lpstr>
      <vt:lpstr>Entity-Component-Systems</vt:lpstr>
      <vt:lpstr>Motivation: Provide more flexibility than OOP</vt:lpstr>
      <vt:lpstr>PowerPoint Presentation</vt:lpstr>
      <vt:lpstr>“Can we have a monster that’s also on fire?”</vt:lpstr>
      <vt:lpstr>Entity, Component, System</vt:lpstr>
      <vt:lpstr>Example components</vt:lpstr>
      <vt:lpstr>Example entities</vt:lpstr>
      <vt:lpstr>Systems</vt:lpstr>
      <vt:lpstr>Example systems</vt:lpstr>
      <vt:lpstr>Example systems</vt:lpstr>
      <vt:lpstr>Example systems</vt:lpstr>
      <vt:lpstr>Component storage</vt:lpstr>
      <vt:lpstr>Composition at runtime</vt:lpstr>
      <vt:lpstr>Behavior as combination of systems</vt:lpstr>
      <vt:lpstr>ECS libraries for C++</vt:lpstr>
      <vt:lpstr>ECS in Rigel Engine</vt:lpstr>
      <vt:lpstr>PowerPoint Presentation</vt:lpstr>
      <vt:lpstr>PowerPoint Presentation</vt:lpstr>
      <vt:lpstr>ECS: My experience</vt:lpstr>
      <vt:lpstr>Funny hacks and trivia</vt:lpstr>
      <vt:lpstr>(Not so random) random numbers</vt:lpstr>
      <vt:lpstr>(Not so random) random numbers</vt:lpstr>
      <vt:lpstr>Clock deviation due to timer interrupt</vt:lpstr>
      <vt:lpstr>Thanks for listening!</vt:lpstr>
      <vt:lpstr>https://github.com/lethal-guitar/RigelEngine</vt:lpstr>
    </vt:vector>
  </TitlesOfParts>
  <Company/>
  <LinksUpToDate>false</LinksUpToDate>
  <SharedDoc>false</SharedDoc>
  <HyperlinksChanged>false</HyperlinksChanged>
  <AppVersion>15.0028</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Rigel Engine</dc:title>
  <dc:creator>Microsoft Office User</dc:creator>
  <cp:lastModifiedBy>Microsoft Office User</cp:lastModifiedBy>
  <cp:revision>196</cp:revision>
  <dcterms:created xsi:type="dcterms:W3CDTF">2017-10-03T03:17:51Z</dcterms:created>
  <dcterms:modified xsi:type="dcterms:W3CDTF">2017-10-18T09:56:31Z</dcterms:modified>
</cp:coreProperties>
</file>

<file path=docProps/thumbnail.jpeg>
</file>